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42" r:id="rId2"/>
    <p:sldId id="664" r:id="rId3"/>
    <p:sldId id="257" r:id="rId4"/>
    <p:sldId id="258" r:id="rId5"/>
    <p:sldId id="259" r:id="rId6"/>
    <p:sldId id="260" r:id="rId7"/>
    <p:sldId id="261" r:id="rId8"/>
    <p:sldId id="262" r:id="rId9"/>
    <p:sldId id="263" r:id="rId10"/>
    <p:sldId id="264" r:id="rId11"/>
    <p:sldId id="265" r:id="rId12"/>
    <p:sldId id="266" r:id="rId13"/>
    <p:sldId id="267" r:id="rId14"/>
    <p:sldId id="271" r:id="rId15"/>
    <p:sldId id="272" r:id="rId16"/>
    <p:sldId id="268" r:id="rId17"/>
    <p:sldId id="273" r:id="rId18"/>
    <p:sldId id="269" r:id="rId19"/>
    <p:sldId id="274" r:id="rId20"/>
    <p:sldId id="275" r:id="rId21"/>
    <p:sldId id="270" r:id="rId22"/>
    <p:sldId id="276" r:id="rId23"/>
    <p:sldId id="277" r:id="rId24"/>
    <p:sldId id="286" r:id="rId25"/>
    <p:sldId id="287" r:id="rId26"/>
    <p:sldId id="288" r:id="rId27"/>
    <p:sldId id="278" r:id="rId28"/>
    <p:sldId id="289" r:id="rId29"/>
    <p:sldId id="290" r:id="rId30"/>
    <p:sldId id="279" r:id="rId31"/>
    <p:sldId id="291" r:id="rId32"/>
    <p:sldId id="292" r:id="rId33"/>
    <p:sldId id="280" r:id="rId34"/>
    <p:sldId id="281" r:id="rId35"/>
    <p:sldId id="293" r:id="rId36"/>
    <p:sldId id="282" r:id="rId37"/>
    <p:sldId id="294" r:id="rId38"/>
    <p:sldId id="283" r:id="rId39"/>
    <p:sldId id="295" r:id="rId40"/>
    <p:sldId id="296" r:id="rId41"/>
    <p:sldId id="284" r:id="rId42"/>
    <p:sldId id="297" r:id="rId43"/>
    <p:sldId id="298" r:id="rId44"/>
    <p:sldId id="285" r:id="rId45"/>
    <p:sldId id="299" r:id="rId46"/>
    <p:sldId id="300" r:id="rId47"/>
    <p:sldId id="301" r:id="rId48"/>
    <p:sldId id="302" r:id="rId49"/>
    <p:sldId id="256" r:id="rId50"/>
    <p:sldId id="544" r:id="rId51"/>
    <p:sldId id="545" r:id="rId52"/>
    <p:sldId id="546" r:id="rId53"/>
    <p:sldId id="547" r:id="rId54"/>
    <p:sldId id="548" r:id="rId55"/>
    <p:sldId id="549" r:id="rId56"/>
    <p:sldId id="550" r:id="rId57"/>
    <p:sldId id="551" r:id="rId58"/>
    <p:sldId id="552" r:id="rId59"/>
    <p:sldId id="553" r:id="rId60"/>
    <p:sldId id="554" r:id="rId61"/>
    <p:sldId id="555" r:id="rId62"/>
    <p:sldId id="556" r:id="rId63"/>
    <p:sldId id="557" r:id="rId64"/>
    <p:sldId id="558" r:id="rId65"/>
    <p:sldId id="559" r:id="rId66"/>
    <p:sldId id="560" r:id="rId67"/>
    <p:sldId id="561" r:id="rId68"/>
    <p:sldId id="562" r:id="rId69"/>
    <p:sldId id="563" r:id="rId70"/>
    <p:sldId id="564" r:id="rId71"/>
    <p:sldId id="565" r:id="rId72"/>
    <p:sldId id="566" r:id="rId73"/>
    <p:sldId id="567" r:id="rId74"/>
    <p:sldId id="568" r:id="rId75"/>
    <p:sldId id="569" r:id="rId76"/>
    <p:sldId id="570" r:id="rId77"/>
    <p:sldId id="571" r:id="rId78"/>
    <p:sldId id="572" r:id="rId79"/>
    <p:sldId id="573" r:id="rId80"/>
    <p:sldId id="574" r:id="rId81"/>
    <p:sldId id="575" r:id="rId82"/>
    <p:sldId id="579" r:id="rId83"/>
    <p:sldId id="580" r:id="rId84"/>
    <p:sldId id="581" r:id="rId85"/>
    <p:sldId id="582" r:id="rId86"/>
    <p:sldId id="583" r:id="rId87"/>
    <p:sldId id="584" r:id="rId88"/>
    <p:sldId id="639" r:id="rId89"/>
    <p:sldId id="640" r:id="rId90"/>
    <p:sldId id="641" r:id="rId91"/>
    <p:sldId id="642" r:id="rId92"/>
    <p:sldId id="643" r:id="rId93"/>
    <p:sldId id="644" r:id="rId94"/>
    <p:sldId id="645" r:id="rId95"/>
    <p:sldId id="646" r:id="rId96"/>
    <p:sldId id="647" r:id="rId97"/>
    <p:sldId id="648" r:id="rId98"/>
    <p:sldId id="649" r:id="rId99"/>
    <p:sldId id="651" r:id="rId100"/>
    <p:sldId id="652" r:id="rId101"/>
    <p:sldId id="653" r:id="rId102"/>
    <p:sldId id="654" r:id="rId103"/>
    <p:sldId id="655" r:id="rId104"/>
    <p:sldId id="656" r:id="rId105"/>
    <p:sldId id="657" r:id="rId106"/>
    <p:sldId id="658" r:id="rId107"/>
    <p:sldId id="659" r:id="rId108"/>
    <p:sldId id="660" r:id="rId109"/>
    <p:sldId id="661" r:id="rId110"/>
    <p:sldId id="662" r:id="rId111"/>
    <p:sldId id="663" r:id="rId112"/>
    <p:sldId id="585" r:id="rId113"/>
    <p:sldId id="586" r:id="rId114"/>
    <p:sldId id="587" r:id="rId115"/>
    <p:sldId id="588" r:id="rId116"/>
    <p:sldId id="589" r:id="rId117"/>
    <p:sldId id="590" r:id="rId118"/>
    <p:sldId id="591" r:id="rId119"/>
    <p:sldId id="592" r:id="rId120"/>
    <p:sldId id="593" r:id="rId121"/>
    <p:sldId id="594" r:id="rId122"/>
    <p:sldId id="595" r:id="rId123"/>
    <p:sldId id="596" r:id="rId124"/>
    <p:sldId id="597" r:id="rId125"/>
    <p:sldId id="598" r:id="rId126"/>
    <p:sldId id="599" r:id="rId127"/>
    <p:sldId id="600" r:id="rId128"/>
    <p:sldId id="601" r:id="rId129"/>
    <p:sldId id="602" r:id="rId130"/>
    <p:sldId id="603" r:id="rId131"/>
    <p:sldId id="604" r:id="rId132"/>
    <p:sldId id="605" r:id="rId133"/>
    <p:sldId id="606" r:id="rId134"/>
    <p:sldId id="607" r:id="rId135"/>
    <p:sldId id="608" r:id="rId136"/>
    <p:sldId id="609" r:id="rId137"/>
    <p:sldId id="610" r:id="rId138"/>
    <p:sldId id="611" r:id="rId139"/>
    <p:sldId id="612" r:id="rId140"/>
    <p:sldId id="613" r:id="rId141"/>
    <p:sldId id="614" r:id="rId142"/>
    <p:sldId id="615" r:id="rId143"/>
    <p:sldId id="616" r:id="rId144"/>
    <p:sldId id="617" r:id="rId145"/>
    <p:sldId id="618" r:id="rId146"/>
    <p:sldId id="619" r:id="rId147"/>
    <p:sldId id="620" r:id="rId148"/>
    <p:sldId id="621" r:id="rId149"/>
    <p:sldId id="303" r:id="rId150"/>
    <p:sldId id="622" r:id="rId151"/>
    <p:sldId id="623" r:id="rId152"/>
    <p:sldId id="304" r:id="rId153"/>
    <p:sldId id="309" r:id="rId154"/>
    <p:sldId id="305" r:id="rId155"/>
    <p:sldId id="306" r:id="rId156"/>
    <p:sldId id="310" r:id="rId157"/>
    <p:sldId id="307" r:id="rId158"/>
    <p:sldId id="311" r:id="rId159"/>
    <p:sldId id="308" r:id="rId160"/>
    <p:sldId id="312" r:id="rId161"/>
    <p:sldId id="313" r:id="rId162"/>
    <p:sldId id="314" r:id="rId163"/>
    <p:sldId id="315" r:id="rId164"/>
    <p:sldId id="318" r:id="rId165"/>
    <p:sldId id="319" r:id="rId166"/>
    <p:sldId id="320" r:id="rId167"/>
    <p:sldId id="316" r:id="rId168"/>
    <p:sldId id="317" r:id="rId169"/>
    <p:sldId id="322" r:id="rId170"/>
    <p:sldId id="321" r:id="rId171"/>
    <p:sldId id="626" r:id="rId172"/>
    <p:sldId id="627" r:id="rId173"/>
    <p:sldId id="628" r:id="rId174"/>
    <p:sldId id="629" r:id="rId175"/>
    <p:sldId id="630" r:id="rId176"/>
    <p:sldId id="631" r:id="rId177"/>
    <p:sldId id="632" r:id="rId178"/>
    <p:sldId id="633" r:id="rId179"/>
    <p:sldId id="634" r:id="rId180"/>
    <p:sldId id="635" r:id="rId181"/>
    <p:sldId id="636" r:id="rId182"/>
    <p:sldId id="637" r:id="rId18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tableStyles" Target="tableStyle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37D2C-9846-F59F-26AA-2EB7D860D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6348D92-11F0-B3F5-DC18-2DA3E2D00F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44F9F16-F097-E8C6-4868-A608F3B1A238}"/>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5" name="Footer Placeholder 4">
            <a:extLst>
              <a:ext uri="{FF2B5EF4-FFF2-40B4-BE49-F238E27FC236}">
                <a16:creationId xmlns:a16="http://schemas.microsoft.com/office/drawing/2014/main" id="{27963633-164A-DBF4-3576-393D78828A8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F566CE8-0DA7-3018-3BA6-8319ECBD30F1}"/>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233445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F5AEB-447A-165B-7BD5-52E748F8781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6E46CCF-16F2-C9E0-7C21-0F41651CC4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6848E12-C891-B4F2-2EA3-93C6A15FFC38}"/>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5" name="Footer Placeholder 4">
            <a:extLst>
              <a:ext uri="{FF2B5EF4-FFF2-40B4-BE49-F238E27FC236}">
                <a16:creationId xmlns:a16="http://schemas.microsoft.com/office/drawing/2014/main" id="{4BE0B6A6-0F7F-C534-2A96-DF062CDEC10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305F5B8-97F5-EDBE-753C-BCED8319B4A7}"/>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1894125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94474A-3780-C1B6-0836-93957B3ED77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CDB0674-7AFA-552D-8381-F3B49FC8AD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CC2A668-D315-83B6-367B-8479B66CF18F}"/>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5" name="Footer Placeholder 4">
            <a:extLst>
              <a:ext uri="{FF2B5EF4-FFF2-40B4-BE49-F238E27FC236}">
                <a16:creationId xmlns:a16="http://schemas.microsoft.com/office/drawing/2014/main" id="{0BF06524-5A33-1E37-2F8B-287176661B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3093A99-3277-662E-3CFC-B8A3B36D3DC4}"/>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3270315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AE0AC-67D1-1090-59F7-39936BFDFDD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1A4D574-4506-917E-8683-A0BDF94FD4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9A78DAF-52D5-FCDD-F028-36F41A45E61F}"/>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5" name="Footer Placeholder 4">
            <a:extLst>
              <a:ext uri="{FF2B5EF4-FFF2-40B4-BE49-F238E27FC236}">
                <a16:creationId xmlns:a16="http://schemas.microsoft.com/office/drawing/2014/main" id="{9D9012A5-657C-6465-6405-615ABFF0227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1CBB652-314B-C64A-1582-824DCA7EEFF2}"/>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162776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4E9C8-22D0-34E3-DF9B-34CE5984F7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C40C9FE-FEBB-D75D-E4BE-58EAD3B76E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CECAE5-095F-E593-8081-BAFF5ECC02E4}"/>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5" name="Footer Placeholder 4">
            <a:extLst>
              <a:ext uri="{FF2B5EF4-FFF2-40B4-BE49-F238E27FC236}">
                <a16:creationId xmlns:a16="http://schemas.microsoft.com/office/drawing/2014/main" id="{FE6AE9BC-564C-D70A-9D4A-BBF6116DFB4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E5A9651-2E16-2FC7-2239-C97FB540EFCF}"/>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3873757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48CCA-AEA1-07C4-609E-D997B9470C8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D533CD7-CDB3-F795-5C98-B85EC55F7D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9799208-583C-5AF6-D405-0959AE264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E2ECC32-B962-B711-1A43-399CE5A4BFA6}"/>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6" name="Footer Placeholder 5">
            <a:extLst>
              <a:ext uri="{FF2B5EF4-FFF2-40B4-BE49-F238E27FC236}">
                <a16:creationId xmlns:a16="http://schemas.microsoft.com/office/drawing/2014/main" id="{30D3ACD9-24BE-A231-9A6D-27E622651EA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F5331CF-CDDA-330D-3F9A-C9A83B652355}"/>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1071751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3EFDE-3593-D8C3-BA77-E085B35140A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6CB10DA-78A7-66E3-83EF-9B00F1452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88C3D8-1D00-90D7-D5B1-3A9FE5FCC0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740B18F-7E5F-98EF-EF37-FA0ED30F2C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139A68-2217-4095-465C-2E79B25EE9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C480565-2944-8176-63AE-BB25657EBAC2}"/>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8" name="Footer Placeholder 7">
            <a:extLst>
              <a:ext uri="{FF2B5EF4-FFF2-40B4-BE49-F238E27FC236}">
                <a16:creationId xmlns:a16="http://schemas.microsoft.com/office/drawing/2014/main" id="{7CB9E354-A29B-A7E4-5C5C-C146164A25E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2269042-659B-1CDC-FF33-1C2C24DFEF32}"/>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258749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8ECE5-A7C5-4746-E43E-63E99761125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B4D15DE-E80A-9383-21FC-4D7817CF9736}"/>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4" name="Footer Placeholder 3">
            <a:extLst>
              <a:ext uri="{FF2B5EF4-FFF2-40B4-BE49-F238E27FC236}">
                <a16:creationId xmlns:a16="http://schemas.microsoft.com/office/drawing/2014/main" id="{46E33C66-BBD1-480A-A443-44E37541964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71D8DA2-0D18-88E8-8CC0-C4AA4880C1E6}"/>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1848784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EDF74F-5520-1013-BA96-57FD139316E2}"/>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3" name="Footer Placeholder 2">
            <a:extLst>
              <a:ext uri="{FF2B5EF4-FFF2-40B4-BE49-F238E27FC236}">
                <a16:creationId xmlns:a16="http://schemas.microsoft.com/office/drawing/2014/main" id="{9B7ACA7A-DB4A-CE87-5880-D9CB124E336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C647453-21DC-8241-151B-4890D8A7DEB9}"/>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2403331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F71B-01F1-3A5D-506A-25DC56C6D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4E0A948-253F-4AE7-D7EA-536F9AC6F3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1D1CCCE-1086-D1A0-CC63-3BDFBD708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5B4162-70F8-813F-31D9-EF1A8A8B9F2F}"/>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6" name="Footer Placeholder 5">
            <a:extLst>
              <a:ext uri="{FF2B5EF4-FFF2-40B4-BE49-F238E27FC236}">
                <a16:creationId xmlns:a16="http://schemas.microsoft.com/office/drawing/2014/main" id="{482CD474-2AC5-9FA1-88CF-EA51784B5D7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B01B24C-04FD-046A-FF5F-B60F4EEECF94}"/>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627168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C24A1-8BBD-7C0E-5CFF-73F3536A80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61AF97D-E095-3CD5-B1EC-A85C363AB2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01B4DD9-B5D0-E778-AAD8-14A76A72CA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8BBD24-6672-284D-B3A8-2D8D2FDDBE97}"/>
              </a:ext>
            </a:extLst>
          </p:cNvPr>
          <p:cNvSpPr>
            <a:spLocks noGrp="1"/>
          </p:cNvSpPr>
          <p:nvPr>
            <p:ph type="dt" sz="half" idx="10"/>
          </p:nvPr>
        </p:nvSpPr>
        <p:spPr/>
        <p:txBody>
          <a:bodyPr/>
          <a:lstStyle/>
          <a:p>
            <a:fld id="{BA343D01-6681-4354-A8A6-C61762382943}" type="datetimeFigureOut">
              <a:rPr lang="en-IN" smtClean="0"/>
              <a:t>21-08-2024</a:t>
            </a:fld>
            <a:endParaRPr lang="en-IN"/>
          </a:p>
        </p:txBody>
      </p:sp>
      <p:sp>
        <p:nvSpPr>
          <p:cNvPr id="6" name="Footer Placeholder 5">
            <a:extLst>
              <a:ext uri="{FF2B5EF4-FFF2-40B4-BE49-F238E27FC236}">
                <a16:creationId xmlns:a16="http://schemas.microsoft.com/office/drawing/2014/main" id="{ABC1C8C3-07EC-8041-4A8A-7BF1B2C4F59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D142207-432D-738D-3099-0CC24160A41F}"/>
              </a:ext>
            </a:extLst>
          </p:cNvPr>
          <p:cNvSpPr>
            <a:spLocks noGrp="1"/>
          </p:cNvSpPr>
          <p:nvPr>
            <p:ph type="sldNum" sz="quarter" idx="12"/>
          </p:nvPr>
        </p:nvSpPr>
        <p:spPr/>
        <p:txBody>
          <a:bodyPr/>
          <a:lstStyle/>
          <a:p>
            <a:fld id="{B4EDA47E-BE3E-4B7C-A461-71B2C7F8D20D}" type="slidenum">
              <a:rPr lang="en-IN" smtClean="0"/>
              <a:t>‹#›</a:t>
            </a:fld>
            <a:endParaRPr lang="en-IN"/>
          </a:p>
        </p:txBody>
      </p:sp>
    </p:spTree>
    <p:extLst>
      <p:ext uri="{BB962C8B-B14F-4D97-AF65-F5344CB8AC3E}">
        <p14:creationId xmlns:p14="http://schemas.microsoft.com/office/powerpoint/2010/main" val="2880942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CDE777-BE0D-4DE1-2E04-9F367F34EA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D4A3C3B-BE1D-B3A8-5E57-3D0B1B8C5B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F2E2CE-7CA8-330E-B110-D1BBEFA872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343D01-6681-4354-A8A6-C61762382943}" type="datetimeFigureOut">
              <a:rPr lang="en-IN" smtClean="0"/>
              <a:t>21-08-2024</a:t>
            </a:fld>
            <a:endParaRPr lang="en-IN"/>
          </a:p>
        </p:txBody>
      </p:sp>
      <p:sp>
        <p:nvSpPr>
          <p:cNvPr id="5" name="Footer Placeholder 4">
            <a:extLst>
              <a:ext uri="{FF2B5EF4-FFF2-40B4-BE49-F238E27FC236}">
                <a16:creationId xmlns:a16="http://schemas.microsoft.com/office/drawing/2014/main" id="{74E8D6E9-DE39-97B5-0F1F-216AFC66AE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19204CE-4A15-F60A-F1C3-E8E59CD288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EDA47E-BE3E-4B7C-A461-71B2C7F8D20D}" type="slidenum">
              <a:rPr lang="en-IN" smtClean="0"/>
              <a:t>‹#›</a:t>
            </a:fld>
            <a:endParaRPr lang="en-IN"/>
          </a:p>
        </p:txBody>
      </p:sp>
    </p:spTree>
    <p:extLst>
      <p:ext uri="{BB962C8B-B14F-4D97-AF65-F5344CB8AC3E}">
        <p14:creationId xmlns:p14="http://schemas.microsoft.com/office/powerpoint/2010/main" val="157823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6761-93BB-2A97-4589-E85F0482CE95}"/>
              </a:ext>
            </a:extLst>
          </p:cNvPr>
          <p:cNvSpPr>
            <a:spLocks noGrp="1"/>
          </p:cNvSpPr>
          <p:nvPr>
            <p:ph type="ctrTitle"/>
          </p:nvPr>
        </p:nvSpPr>
        <p:spPr/>
        <p:txBody>
          <a:bodyPr>
            <a:normAutofit fontScale="90000"/>
          </a:bodyPr>
          <a:lstStyle/>
          <a:p>
            <a:b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Public Policy Process in India</a:t>
            </a:r>
            <a:endParaRPr lang="en-IN"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54F2DC29-827A-3240-CE30-71ED11F3EBAA}"/>
              </a:ext>
            </a:extLst>
          </p:cNvPr>
          <p:cNvSpPr>
            <a:spLocks noGrp="1"/>
          </p:cNvSpPr>
          <p:nvPr>
            <p:ph type="subTitle" idx="1"/>
          </p:nvPr>
        </p:nvSpPr>
        <p:spPr/>
        <p:txBody>
          <a:bodyPr>
            <a:normAutofit fontScale="77500" lnSpcReduction="20000"/>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PG 4</a:t>
            </a:r>
            <a:r>
              <a:rPr lang="en-IN" b="1"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Semester</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Paper – 401</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Course Teacher: Ms. Singh Subhalaxmi Baidhar</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Assistant Professor in Political Science</a:t>
            </a:r>
          </a:p>
          <a:p>
            <a:r>
              <a:rPr lang="en-IN" b="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Gangadhar Meher University, Sambalpur ,Odisha</a:t>
            </a:r>
            <a:endPar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662821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7E8BA-E701-B1CC-2899-34E11ABFBB45}"/>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Group Theory:</a:t>
            </a:r>
          </a:p>
        </p:txBody>
      </p:sp>
      <p:sp>
        <p:nvSpPr>
          <p:cNvPr id="3" name="Content Placeholder 2">
            <a:extLst>
              <a:ext uri="{FF2B5EF4-FFF2-40B4-BE49-F238E27FC236}">
                <a16:creationId xmlns:a16="http://schemas.microsoft.com/office/drawing/2014/main" id="{FA98817E-E4C2-EDE4-0AD7-099B773A4A11}"/>
              </a:ext>
            </a:extLst>
          </p:cNvPr>
          <p:cNvSpPr>
            <a:spLocks noGrp="1"/>
          </p:cNvSpPr>
          <p:nvPr>
            <p:ph idx="1"/>
          </p:nvPr>
        </p:nvSpPr>
        <p:spPr/>
        <p:txBody>
          <a:bodyPr>
            <a:normAutofit fontScale="85000" lnSpcReduction="1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Group theory of public policy focuses on the role of interest groups, organizations, and coalitions in shaping policy outcomes. It suggests that policy decisions are the result of competition and negotiation among various groups representing different interests and preferences within society. Unlike elite theory, which emphasizes the influence of a small, privileged elite, group theory highlights the pluralistic nature of policymaking, where power is dispersed among multiple actors.</a:t>
            </a:r>
          </a:p>
          <a:p>
            <a:pPr algn="just"/>
            <a:r>
              <a:rPr lang="en-US" b="0" i="0" dirty="0">
                <a:solidFill>
                  <a:srgbClr val="0D0D0D"/>
                </a:solidFill>
                <a:effectLst/>
                <a:latin typeface="Times New Roman" panose="02020603050405020304" pitchFamily="18" charset="0"/>
                <a:cs typeface="Times New Roman" panose="02020603050405020304" pitchFamily="18" charset="0"/>
              </a:rPr>
              <a:t>One of the foundational thinkers in group theory is David Truman, an American political scientist. Truman's work, particularly his book "The Governmental Process," emphasized the role of interest groups in shaping public policy. He argued that interest groups, representing diverse constituencies and advocating for different policy outcomes, play a crucial role in influencing the decisions of policymakers. Truman highlighted the importance of group competition and the process of bargaining and compromise in the policymaking process.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210367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D2496-8F9F-BE9C-E0CD-ABFBDDD41FA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0850678-F874-1F4B-D1B9-4CCFD08463DE}"/>
              </a:ext>
            </a:extLst>
          </p:cNvPr>
          <p:cNvSpPr>
            <a:spLocks noGrp="1"/>
          </p:cNvSpPr>
          <p:nvPr>
            <p:ph idx="1"/>
          </p:nvPr>
        </p:nvSpPr>
        <p:spPr/>
        <p:txBody>
          <a:bodyPr/>
          <a:lstStyle/>
          <a:p>
            <a:pPr algn="just"/>
            <a:r>
              <a:rPr lang="en-US" b="0" i="0" dirty="0">
                <a:solidFill>
                  <a:srgbClr val="0D0D0D"/>
                </a:solidFill>
                <a:effectLst/>
                <a:highlight>
                  <a:srgbClr val="FFFFFF"/>
                </a:highlight>
                <a:latin typeface="Times New Roman" panose="02020603050405020304" pitchFamily="18" charset="0"/>
                <a:ea typeface="Tahoma" panose="020B0604030504040204" pitchFamily="34" charset="0"/>
                <a:cs typeface="Times New Roman" panose="02020603050405020304" pitchFamily="18" charset="0"/>
              </a:rPr>
              <a:t>Policy monitoring is a critical component of the policy process, involving the systematic tracking and assessment of policy implementation, performance, and outcomes. It aims to ensure that policies are effectively executed, objectives are met, and intended impacts are realized. Policy monitoring provides policymakers with timely information, feedback, and insights to assess progress, identify challenges, and make informed decisions throughout the policy cycle. By monitoring policies, governments can enhance accountability, transparency, and responsiveness, ultimately improving the quality and effectiveness of public policies and services.</a:t>
            </a:r>
            <a:endParaRPr lang="en-IN"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59437467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22F04-8B51-A7CA-2DF6-EB8732D6091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Techniques of Policy monitoring:</a:t>
            </a:r>
          </a:p>
        </p:txBody>
      </p:sp>
      <p:sp>
        <p:nvSpPr>
          <p:cNvPr id="3" name="Content Placeholder 2">
            <a:extLst>
              <a:ext uri="{FF2B5EF4-FFF2-40B4-BE49-F238E27FC236}">
                <a16:creationId xmlns:a16="http://schemas.microsoft.com/office/drawing/2014/main" id="{4126307B-D7CA-F4A2-2631-AA639C858709}"/>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monitoring encompasses a variety of techniques and methods used to systematically track, assess, and evaluate the implementation, performance, and impact of public policies. These techniques provide policymakers with valuable insights and information to ensure that policies achieve their intended objectives and produce desired outcomes. Here are some common techniques of policy monitoring: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Performance Indicators and Metrics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Performance indicators and metrics are quantitative or qualitative measures used to assess progress, outcomes, and impacts of policies. These indicators are often established during the policy formulation stage and are tracked over time to gauge the effectiveness and efficiency of policy implementation. Examples of performance indicators include targets achieved, service delivery rates, budget utilization, and key performance indicators (KPIs) specific to policy goals and objectives.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Data Collection and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Data collection involves gathering relevant information and data sources to monitor policy implementation and outcomes. This may include administrative data, surveys, interviews, focus groups, case studies, and other sources of information. Data analysis techniques such as descriptive statistics, regression analysis, and qualitative coding are used to analyze and interpret the collected data, identify trends, patterns, and correlations, and draw conclusions about policy performance.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Surveys and Questionnaires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Surveys and questionnaires are commonly used to collect feedback, opinions, and perceptions from stakeholders, beneficiaries, and the general public about policy implementation and impact. Surveys can be conducted through various methods, including online surveys, phone interviews, face-to-face interviews, and mailed questionnaires. Surveys provide policymakers with valuable insights into stakeholder satisfaction, awareness, and experiences with policy initiatives.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Key Informant Interviews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Key informant interviews involve conducting structured or semi-structured interviews with key stakeholders, experts, and decision-makers involved in policy implementation. These interviews provide policymakers with in-depth insights, perspectives, and feedback on policy processes, challenges, and opportunities. Key informant interviews can help identify barriers to implementation, stakeholder concerns, and areas for improvement in policy design and implementation.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941003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2FB6D-D26E-64DB-71EC-3BD34447E68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539CCC0-22A8-F409-4163-B279585528AD}"/>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5.Focus Groups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Focus groups are facilitated discussions with a small group of participants representing diverse perspectives, backgrounds, and interests related to the policy issue. Focus groups provide an opportunity for stakeholders to express their views, experiences, and preferences, and to engage in dialogue with one another. The insights and feedback generated from focus group discussions can inform policy decisions, identify emerging issues, and validate findings from other monitoring techniques.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6.Case Studies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Case studies involve in-depth examinations of specific policy initiatives, projects, or interventions to understand implementation processes, outcomes, and impacts in context. Case studies typically involve data collection through interviews, document analysis, and field observations to capture rich, detailed information about policy implementation experiences and lessons learned. Case studies provide policymakers with concrete examples, best practices, and practical insights for improving policy implementation and addressing challenges.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7.Benchmarking and Comparative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Benchmarking involves comparing the performance of policies, programs, or organizations against established benchmarks or standards to assess progress and identify areas for improvement. Comparative analysis examines similarities and differences in policy approaches, outcomes, and impacts across different contexts, jurisdictions, or time periods. Benchmarking and comparative analysis help policymakers identify leading practices, areas of excellence, and opportunities for innovation in policy implementation.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8.Technology and Data Visualization Tools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Technology and data visualization tools, such as dashboards, scorecards, and GIS mapping software, are used to organize, analyze, and present monitoring data in a user-friendly and accessible format. These tools enable policymakers to visualize trends, patterns, and relationships in data, identify outliers, and communicate findings effectively to stakeholders. Technology-enabled monitoring enhances data transparency, accessibility, and usability, facilitating evidence-based decision-making and accountability in policy implementation.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By employing these techniques of policy monitoring, policymakers can systematically track progress, assess performance, and evaluate the impact of policies, enabling evidence-based decision-making, accountability, and continuous improvement in policy implementation.</a:t>
            </a:r>
          </a:p>
          <a:p>
            <a:endParaRPr lang="en-IN" dirty="0"/>
          </a:p>
        </p:txBody>
      </p:sp>
    </p:spTree>
    <p:extLst>
      <p:ext uri="{BB962C8B-B14F-4D97-AF65-F5344CB8AC3E}">
        <p14:creationId xmlns:p14="http://schemas.microsoft.com/office/powerpoint/2010/main" val="256946689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2A663-EFB2-2DF6-0A11-3729E1A6937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Constraints in Policy Monitoring:</a:t>
            </a:r>
          </a:p>
        </p:txBody>
      </p:sp>
      <p:sp>
        <p:nvSpPr>
          <p:cNvPr id="3" name="Content Placeholder 2">
            <a:extLst>
              <a:ext uri="{FF2B5EF4-FFF2-40B4-BE49-F238E27FC236}">
                <a16:creationId xmlns:a16="http://schemas.microsoft.com/office/drawing/2014/main" id="{CA3AC10C-C131-4C38-E2AB-AA04FCC5D230}"/>
              </a:ext>
            </a:extLst>
          </p:cNvPr>
          <p:cNvSpPr>
            <a:spLocks noGrp="1"/>
          </p:cNvSpPr>
          <p:nvPr>
            <p:ph idx="1"/>
          </p:nvPr>
        </p:nvSpPr>
        <p:spPr/>
        <p:txBody>
          <a:bodyPr>
            <a:normAutofit fontScale="47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monitoring plays a crucial role in ensuring the effective implementation and evaluation of public policies. However, several constraints and challenges can impede the monitoring process, limiting its effectiveness and reliability. Here are some common constraints in policy monitoring: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Data Availability and Quality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One of the primary constraints in policy monitoring is the availability and quality of data. In many cases, relevant data may be incomplete, outdated, or unavailable, making it challenging to assess policy performance accurately. Additionally, data may be of varying quality or reliability, leading to inconsistencies and inaccuracies in monitoring results. Insufficient data infrastructure, lack of standardized data collection methods, and limited access to data sources further exacerbate these challenges.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Resource Constraints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monitoring requires adequate resources, including funding, staff, expertise, and technology, to collect, analyze, and interpret data effectively. However, budgetary constraints, staffing limitations, and competing priorities may restrict the availability of resources for monitoring activities. Insufficient funding for data collection, analysis, and reporting can compromise the comprehensiveness and timeliness of monitoring efforts, limiting the ability to track policy implementation and outcomes.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Complexity and Interconnectedness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addressing complex societal challenges often involve multiple stakeholders, sectors, and interrelated issues, increasing the complexity of monitoring. Interconnectedness between policy domains, overlapping jurisdictions, and competing priorities can create challenges in defining clear monitoring objectives, identifying relevant indicators, and attributing outcomes to specific policies. Monitoring complex policies requires coordination, collaboration, and interdisciplinary approaches to capture holistic and nuanced insights.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Lack of Institutional Capacity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Effective policy monitoring requires institutional capacity within government agencies, research organizations, and other stakeholders responsible for conducting monitoring activities. However, limited technical expertise, analytical skills, and institutional support may hinder the capacity to design, implement, and manage monitoring programs effectively. Strengthening institutional capacity through training, technical assistance, and knowledge sharing is essential for enhancing the quality and reliability of monitoring efforts.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25069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0AFA-0C40-47A8-3D25-15EF8E45465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3265D0F-FA7B-C50B-7459-13134565E7A7}"/>
              </a:ext>
            </a:extLst>
          </p:cNvPr>
          <p:cNvSpPr>
            <a:spLocks noGrp="1"/>
          </p:cNvSpPr>
          <p:nvPr>
            <p:ph idx="1"/>
          </p:nvPr>
        </p:nvSpPr>
        <p:spPr/>
        <p:txBody>
          <a:bodyPr>
            <a:normAutofit fontScale="47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5.Political Interference and Influence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interference and influence can undermine the independence, objectivity, and credibility of policy monitoring processes. Pressure from political actors, vested interests, or powerful stakeholders may distort monitoring findings, suppress unfavorable results, or manipulate data to serve political agendas. Ensuring the autonomy and integrity of monitoring institutions, protecting whistleblowers, and promoting transparency and accountability are essential safeguards against political interference in monitoring activities.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6.Data Privacy and Confidentiality Concerns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monitoring involves collecting and analyzing sensitive data related to individuals, organizations, and communities, raising concerns about data privacy and confidentiality. Safeguarding personal information, ensuring data security, and complying with legal and ethical standards for data handling are critical considerations in monitoring activities. Balancing the need for data access and transparency with privacy rights and confidentiality protections requires robust data governance frameworks and ethical guidelines.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7.Limited Stakeholder Engagement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Effective policy monitoring relies on meaningful stakeholder engagement and participation throughout the monitoring process. However, limited stakeholder involvement, lack of consultation, and inadequate feedback mechanisms may undermine the relevance, legitimacy, and acceptance of monitoring findings. Engaging diverse stakeholders, including policymakers, civil society organizations, academia, and affected communities, in monitoring activities enhances data relevance, fosters ownership, and promotes accountability in policy implementation.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8.Timing and Timeliness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Timely monitoring is essential for capturing real-time information, identifying emerging trends, and facilitating timely interventions to address implementation challenges. However, delays in data collection, analysis, and reporting may compromise the timeliness and relevance of monitoring findings. Inadequate infrastructure, bureaucratic processes, and administrative bottlenecks can contribute to delays in monitoring activities, limiting the utility of monitoring results for decision-making and corrective action.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Addressing these constraints requires concerted efforts to strengthen data infrastructure, build institutional capacity, promote transparency and accountability, and foster stakeholder engagement in policy monitoring processes. By overcoming these challenges, policymakers can enhance the reliability, relevance, and effectiveness of policy monitoring efforts, ultimately improving policy implementation and achieving desired outcomes.</a:t>
            </a:r>
          </a:p>
          <a:p>
            <a:endParaRPr lang="en-IN" dirty="0"/>
          </a:p>
        </p:txBody>
      </p:sp>
    </p:spTree>
    <p:extLst>
      <p:ext uri="{BB962C8B-B14F-4D97-AF65-F5344CB8AC3E}">
        <p14:creationId xmlns:p14="http://schemas.microsoft.com/office/powerpoint/2010/main" val="3267232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6155A-03A2-7B4C-0BA2-78F3BFF3F03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948E60E-A88C-35A5-634C-526FA89DE9A3}"/>
              </a:ext>
            </a:extLst>
          </p:cNvPr>
          <p:cNvSpPr>
            <a:spLocks noGrp="1"/>
          </p:cNvSpPr>
          <p:nvPr>
            <p:ph idx="1"/>
          </p:nvPr>
        </p:nvSpPr>
        <p:spPr/>
        <p:txBody>
          <a:bodyPr/>
          <a:lstStyle/>
          <a:p>
            <a:pPr algn="just"/>
            <a:br>
              <a:rPr lang="en-US" dirty="0">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policy monitoring is essential for ensuring the effective implementation, evaluation, and improvement of public policies. Despite facing constraints such as data availability, resource limitations, and political interference, robust monitoring processes play a critical role in promoting transparency, accountability, and evidence-based decision-making. By addressing these challenges and enhancing stakeholder engagement, institutional capacity, and data infrastructure, policymakers can strengthen policy monitoring efforts, ultimately leading to more informed policy decisions, better outcomes, and greater public trust in the policy process.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066310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7FDA7-0EA6-F199-C591-84AD68EF408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Policy evaluation:</a:t>
            </a:r>
          </a:p>
        </p:txBody>
      </p:sp>
      <p:sp>
        <p:nvSpPr>
          <p:cNvPr id="3" name="Content Placeholder 2">
            <a:extLst>
              <a:ext uri="{FF2B5EF4-FFF2-40B4-BE49-F238E27FC236}">
                <a16:creationId xmlns:a16="http://schemas.microsoft.com/office/drawing/2014/main" id="{67AAA3AA-1A02-FFCF-8B43-4A4F1BACC21D}"/>
              </a:ext>
            </a:extLst>
          </p:cNvPr>
          <p:cNvSpPr>
            <a:spLocks noGrp="1"/>
          </p:cNvSpPr>
          <p:nvPr>
            <p:ph idx="1"/>
          </p:nvPr>
        </p:nvSpPr>
        <p:spPr/>
        <p:txBody>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evaluation is a systematic process of assessing the effectiveness, efficiency, relevance, and impact of public policies. It involves gathering and analyzing data to determine whether policies have achieved their intended objectives and produced desired outcomes. Policy evaluation provides policymakers with valuable insights into the strengths, weaknesses, and unintended consequences of policies, informing evidence-based decision-making and facilitating continuous improvement in policy design and implementation. By evaluating policies, governments can enhance accountability, transparency, and public trust, ultimately contributing to more effective and responsive governance.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371834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288F7-EF8A-A638-E649-57DB2F28518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Problems in policy evaluation:</a:t>
            </a:r>
          </a:p>
        </p:txBody>
      </p:sp>
      <p:sp>
        <p:nvSpPr>
          <p:cNvPr id="3" name="Content Placeholder 2">
            <a:extLst>
              <a:ext uri="{FF2B5EF4-FFF2-40B4-BE49-F238E27FC236}">
                <a16:creationId xmlns:a16="http://schemas.microsoft.com/office/drawing/2014/main" id="{02060D36-2EB6-902B-C087-029F8D9DFD73}"/>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evaluation is essential for assessing the effectiveness, efficiency, and impact of public policies. However, several challenges and constraints can impede the process of policy evaluation, limiting its reliability, validity, and usefulness. Here are some common problems in policy evaluation: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Data Availability and Quality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Data availability and quality are significant challenges in policy evaluation. In many cases, relevant data may be incomplete, outdated, or unavailable, making it challenging to assess policy outcomes accurately. Additionally, data may suffer from inaccuracies, biases, or inconsistencies, affecting the reliability and validity of evaluation findings. Insufficient data infrastructure, lack of standardized data collection methods, and limited access to data sources further exacerbate these challenges.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Attribution and Causality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Establishing causal relationships between policy interventions and outcomes is often complex and challenging in policy evaluation. Policies operate within dynamic and multi-dimensional environments, where multiple factors influence outcomes simultaneously. Identifying the specific contribution of a policy to observed outcomes, distinguishing between correlation and causation, and accounting for confounding variables pose methodological challenges in evaluation studies. Without rigorous methods for attribution, evaluation findings may be subject to interpretation and debate.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Selection Bias and Sampling Issues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Selection bias and sampling issues can undermine the validity and generalizability of evaluation findings. Non-random selection of participants or samples, self-selection bias, and sampling errors may lead to biased estimates of policy effects and limit the external validity of evaluation results. Ensuring representative samples, employing rigorous sampling techniques, and addressing selection biases are essential for producing reliable and unbiased evaluation findings.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Counterfactual and Comparison Groups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Establishing appropriate counterfactuals and comparison groups is crucial for evaluating policy impacts accurately. Without adequate comparison groups, it is challenging to assess what would have happened in the absence of the policy intervention. Identifying suitable comparison groups, controlling for confounding variables, and applying robust counterfactual methods, such as randomized controlled trials (RCTs) or quasi-experimental designs, can mitigate these challenges and enhance the validity of evaluation findings.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00018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2C012-ABEE-7460-2BD5-3AA493AAA29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5577C29-8896-CDEB-BB5D-34A06F8C804D}"/>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5.Time Lags and Lagged Effects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impacts may unfold over extended periods, with significant time lags between policy implementation and observable outcomes. Short-term evaluation studies may fail to capture long-term effects or unintended consequences of policies, leading to incomplete or misleading assessments of policy performance. Longitudinal studies, time-series analysis, and retrospective evaluations are needed to examine policy impacts over time comprehensively.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6.Resource Constraints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evaluation requires adequate resources, including funding, expertise, and time, to conduct rigorous studies and produce reliable findings. However, resource constraints, budgetary limitations, and competing priorities may restrict the availability of resources for evaluation activities. Insufficient funding for data collection, analysis, and reporting can compromise the quality, scope, and timeliness of evaluation studies, limiting their utility for informing policy decisions.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7.Political Interference and Bias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interference and bias can undermine the independence, objectivity, and credibility of policy evaluation processes. Pressure from political actors, vested interests, or powerful stakeholders may influence evaluation methodologies, findings, or interpretations to serve political agendas. Ensuring the autonomy and integrity of evaluation institutions, protecting evaluators' independence, and promoting transparency and accountability are essential safeguards against political interference in evaluation activities.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8.Complexity of Policy Interventions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addressing complex societal challenges often involve multiple stakeholders, sectors, and interrelated issues, increasing the complexity of evaluation. Interconnectedness between policy domains, overlapping jurisdictions, and contextual factors can create challenges in defining clear evaluation objectives, identifying relevant outcomes, and attributing impacts to specific policies. Evaluating complex policies requires interdisciplinary approaches, mixed methods, and adaptive methodologies to capture holistic and nuanced insights.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Addressing these problems in policy evaluation requires methodological rigor, transparency, and collaboration among stakeholders. Employing robust evaluation designs, ensuring data quality and availability, mitigating biases and confounding factors, and fostering an enabling environment for independent evaluation are essential for producing credible and actionable evaluation findings that inform evidence-based decision-making and improve policy outcomes.</a:t>
            </a:r>
          </a:p>
          <a:p>
            <a:endParaRPr lang="en-IN" dirty="0"/>
          </a:p>
        </p:txBody>
      </p:sp>
    </p:spTree>
    <p:extLst>
      <p:ext uri="{BB962C8B-B14F-4D97-AF65-F5344CB8AC3E}">
        <p14:creationId xmlns:p14="http://schemas.microsoft.com/office/powerpoint/2010/main" val="118542810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A41C7-F534-3BA5-7D39-3000FC3ADB46}"/>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Remedies in Public Policy Evaluation:</a:t>
            </a:r>
          </a:p>
        </p:txBody>
      </p:sp>
      <p:sp>
        <p:nvSpPr>
          <p:cNvPr id="3" name="Content Placeholder 2">
            <a:extLst>
              <a:ext uri="{FF2B5EF4-FFF2-40B4-BE49-F238E27FC236}">
                <a16:creationId xmlns:a16="http://schemas.microsoft.com/office/drawing/2014/main" id="{631DF851-DE50-18B9-D551-9A807E6DE020}"/>
              </a:ext>
            </a:extLst>
          </p:cNvPr>
          <p:cNvSpPr>
            <a:spLocks noGrp="1"/>
          </p:cNvSpPr>
          <p:nvPr>
            <p:ph idx="1"/>
          </p:nvPr>
        </p:nvSpPr>
        <p:spPr/>
        <p:txBody>
          <a:bodyPr>
            <a:normAutofit fontScale="4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Addressing the challenges in public policy evaluation requires implementing various remedies to enhance the reliability, validity, and usefulness of evaluation findings. Here are some key remedies: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Improved Data Collection and Quality Assurance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Enhancing data collection methods and ensuring data quality are essential for robust policy evaluation. Governments should invest in building data infrastructure, standardizing data collection processes, and improving data management systems. Employing advanced data analytics techniques, such as machine learning and natural language processing, can help analyze large datasets efficiently and uncover insights. Moreover, establishing quality assurance protocols and conducting regular audits can enhance the reliability and accuracy of evaluation data.</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Utilization of Multiple Methods and Data Sources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evaluation often benefits from employing multiple methods and data sources to triangulate findings and enhance validity. Integrating quantitative and qualitative approaches, such as surveys, interviews, case studies, and administrative data analysis, can provide complementary perspectives and insights. Additionally, leveraging diverse data sources, including administrative records, surveys, and observational data, can enhance the comprehensiveness and robustness of evaluation studies.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Randomized Controlled Trials and Quasi-Experimental Designs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Rigorous evaluation designs, such as randomized controlled trials (RCTs) and quasi-experimental designs, can help establish causal relationships between policy interventions and outcomes. RCTs involve randomly assigning participants to treatment and control groups, minimizing selection bias and confounding factors. Quasi-experimental designs, such as difference-in-differences and regression discontinuity designs, provide alternative approaches for estimating causal effects in real-world settings. Employing these methods enhances the internal validity of evaluation studies and strengthens the evidence base for policy decision-making.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Longitudinal Studies and Time-Series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Longitudinal studies and time-series analysis are valuable for examining policy impacts over time and capturing lagged effects. Longitudinal studies follow individuals or cohorts over an extended period, allowing researchers to track changes in outcomes and assess long-term impacts of policies. Time-series analysis examines trends and patterns in data over time, identifying temporal relationships between policy interventions and outcomes. Integrating longitudinal studies and time-series analysis into evaluation frameworks enhances the temporal validity and comprehensiveness of evaluation findings.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3063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4A334F-5BB0-FC7B-B663-14C584CAD406}"/>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Another influential figure in group theory is E.E. Schattschneider, who introduced the concept of the "mobilization of bias." Schattschneider argued that the political system is inherently biased in favor of certain interests and groups, often to the detriment of others. He contended that the ability of groups to influence policy outcomes depends not only on their resources and organization but also on their capacity to alter the political agenda and expand the scope of debate.</a:t>
            </a:r>
          </a:p>
          <a:p>
            <a:pPr algn="just"/>
            <a:r>
              <a:rPr lang="en-US" b="0" i="0" dirty="0">
                <a:solidFill>
                  <a:srgbClr val="0D0D0D"/>
                </a:solidFill>
                <a:effectLst/>
                <a:latin typeface="Times New Roman" panose="02020603050405020304" pitchFamily="18" charset="0"/>
                <a:cs typeface="Times New Roman" panose="02020603050405020304" pitchFamily="18" charset="0"/>
              </a:rPr>
              <a:t>Resource mobilization theory, developed by political sociologists such as Sidney </a:t>
            </a:r>
            <a:r>
              <a:rPr lang="en-US" b="0" i="0" dirty="0" err="1">
                <a:solidFill>
                  <a:srgbClr val="0D0D0D"/>
                </a:solidFill>
                <a:effectLst/>
                <a:latin typeface="Times New Roman" panose="02020603050405020304" pitchFamily="18" charset="0"/>
                <a:cs typeface="Times New Roman" panose="02020603050405020304" pitchFamily="18" charset="0"/>
              </a:rPr>
              <a:t>Tarrow</a:t>
            </a:r>
            <a:r>
              <a:rPr lang="en-US" b="0" i="0" dirty="0">
                <a:solidFill>
                  <a:srgbClr val="0D0D0D"/>
                </a:solidFill>
                <a:effectLst/>
                <a:latin typeface="Times New Roman" panose="02020603050405020304" pitchFamily="18" charset="0"/>
                <a:cs typeface="Times New Roman" panose="02020603050405020304" pitchFamily="18" charset="0"/>
              </a:rPr>
              <a:t> and Mayer </a:t>
            </a:r>
            <a:r>
              <a:rPr lang="en-US" b="0" i="0" dirty="0" err="1">
                <a:solidFill>
                  <a:srgbClr val="0D0D0D"/>
                </a:solidFill>
                <a:effectLst/>
                <a:latin typeface="Times New Roman" panose="02020603050405020304" pitchFamily="18" charset="0"/>
                <a:cs typeface="Times New Roman" panose="02020603050405020304" pitchFamily="18" charset="0"/>
              </a:rPr>
              <a:t>Zald</a:t>
            </a:r>
            <a:r>
              <a:rPr lang="en-US" b="0" i="0" dirty="0">
                <a:solidFill>
                  <a:srgbClr val="0D0D0D"/>
                </a:solidFill>
                <a:effectLst/>
                <a:latin typeface="Times New Roman" panose="02020603050405020304" pitchFamily="18" charset="0"/>
                <a:cs typeface="Times New Roman" panose="02020603050405020304" pitchFamily="18" charset="0"/>
              </a:rPr>
              <a:t>, further explores the role of interest groups in the policymaking process. This theory emphasizes the importance of resources, such as money, expertise, and organizational capacity, in enabling groups to effectively advocate for their interests. It also highlights the dynamic nature of group interactions and the strategies employed by groups to influence policy outcomes.</a:t>
            </a:r>
          </a:p>
          <a:p>
            <a:pPr algn="just"/>
            <a:r>
              <a:rPr lang="en-US" b="0" i="0" dirty="0">
                <a:solidFill>
                  <a:srgbClr val="0D0D0D"/>
                </a:solidFill>
                <a:effectLst/>
                <a:latin typeface="Times New Roman" panose="02020603050405020304" pitchFamily="18" charset="0"/>
                <a:cs typeface="Times New Roman" panose="02020603050405020304" pitchFamily="18" charset="0"/>
              </a:rPr>
              <a:t>Group theory offers valuable insights into the complex dynamics of policymaking, highlighting the importance of pluralism, competition, and negotiation among diverse interests. By focusing on the role of interest groups and organizations, proponents of group theory seek to understand how power is distributed and exercised within democratic societies, and how policy decisions are shaped by the interactions and conflicts among different stakeholders.</a:t>
            </a:r>
          </a:p>
          <a:p>
            <a:endParaRPr lang="en-IN" dirty="0"/>
          </a:p>
        </p:txBody>
      </p:sp>
    </p:spTree>
    <p:extLst>
      <p:ext uri="{BB962C8B-B14F-4D97-AF65-F5344CB8AC3E}">
        <p14:creationId xmlns:p14="http://schemas.microsoft.com/office/powerpoint/2010/main" val="305116736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DC93F-E39E-6277-2A21-7D332943DCC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D014F28-61CB-6819-97A8-FC86084A8999}"/>
              </a:ext>
            </a:extLst>
          </p:cNvPr>
          <p:cNvSpPr>
            <a:spLocks noGrp="1"/>
          </p:cNvSpPr>
          <p:nvPr>
            <p:ph idx="1"/>
          </p:nvPr>
        </p:nvSpPr>
        <p:spPr/>
        <p:txBody>
          <a:bodyPr>
            <a:normAutofit fontScale="47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5.Capacity Building and Training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Building the capacity of policymakers, evaluators, and stakeholders involved in policy evaluation is essential for conducting rigorous and credible evaluation studies. Providing training programs, workshops, and technical assistance in evaluation methods, data analysis techniques, and evidence-based decision-making enhances the skills and competencies of evaluation professionals. Additionally, fostering collaboration and knowledge sharing among evaluation practitioners facilitates the exchange of best practices and promotes continuous learning in the evaluation community.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6.Independent Evaluation Agencies and Oversight Mechanisms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Establishing independent evaluation agencies or oversight bodies can strengthen the integrity, objectivity, and credibility of policy evaluation processes. Independent evaluation agencies are tasked with conducting impartial assessments of government programs and policies, free from political interference or bias. These agencies ensure transparency, accountability, and public trust in the evaluation process by safeguarding the independence of evaluators, protecting against conflicts of interest, and promoting the dissemination of evaluation findings to stakeholders.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7.Stakeholder Engagement and Participatory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Involving stakeholders in the evaluation process promotes transparency, accountability, and ownership of evaluation findings. Engaging policymakers, program managers, civil society organizations, and affected communities in evaluation design, implementation, and interpretation enhances the relevance, credibility, and utilization of evaluation findings. Participatory evaluation approaches, such as collaborative data collection, participatory data analysis, and stakeholder workshops, empower stakeholders to contribute their perspectives, insights, and experiences to the evaluation process.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8.Dissemination and Communication of Findings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Communicating evaluation findings effectively to policymakers, stakeholders, and the public is critical for ensuring their uptake and utilization in decision-making. Developing clear, concise, and accessible evaluation reports, policy briefs, and dissemination materials tailored to diverse audiences enhances the dissemination of evaluation findings. Utilizing multimedia formats, infographics, and interactive platforms can further engage stakeholders and facilitate knowledge translation, enabling evidence-based policy decisions and actions.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By implementing these remedies, governments can overcome challenges in public policy evaluation, enhance the credibility and utility of evaluation findings, and improve policy outcomes and impacts. Strengthening data collection and quality assurance, utilizing multiple methods and data sources, employing rigorous evaluation designs, building capacity and training, establishing independent evaluation agencies, fostering stakeholder engagement, and disseminating findings effectively are essential steps towards advancing evidence-based policymaking and promoting accountability and transparency in governance.</a:t>
            </a:r>
          </a:p>
          <a:p>
            <a:endParaRPr lang="en-IN" dirty="0"/>
          </a:p>
        </p:txBody>
      </p:sp>
    </p:spTree>
    <p:extLst>
      <p:ext uri="{BB962C8B-B14F-4D97-AF65-F5344CB8AC3E}">
        <p14:creationId xmlns:p14="http://schemas.microsoft.com/office/powerpoint/2010/main" val="311385758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C937E-4430-AFF8-D076-583325898DE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0F37145-B264-40B1-8908-426ACC785F96}"/>
              </a:ext>
            </a:extLst>
          </p:cNvPr>
          <p:cNvSpPr>
            <a:spLocks noGrp="1"/>
          </p:cNvSpPr>
          <p:nvPr>
            <p:ph idx="1"/>
          </p:nvPr>
        </p:nvSpPr>
        <p:spPr/>
        <p:txBody>
          <a:bodyPr/>
          <a:lstStyle/>
          <a:p>
            <a:pPr algn="just"/>
            <a:br>
              <a:rPr lang="en-US" dirty="0">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addressing the challenges in public policy evaluation requires a multifaceted approach that incorporates rigorous methods, stakeholder engagement, capacity building, and transparency. By implementing remedies such as improved data collection, utilization of multiple methods, capacity building, and stakeholder engagement, governments can enhance the reliability, validity, and utility of evaluation findings. Strengthening the evaluation ecosystem fosters evidence-based decision-making, promotes accountability, and ultimately leads to more effective and responsive public policies.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278224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71CE8-AF23-05FE-D9C4-82F9F62472D8}"/>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Public Policies with reference to health:</a:t>
            </a:r>
            <a:endParaRPr lang="en-IN" dirty="0"/>
          </a:p>
        </p:txBody>
      </p:sp>
      <p:sp>
        <p:nvSpPr>
          <p:cNvPr id="3" name="Content Placeholder 2">
            <a:extLst>
              <a:ext uri="{FF2B5EF4-FFF2-40B4-BE49-F238E27FC236}">
                <a16:creationId xmlns:a16="http://schemas.microsoft.com/office/drawing/2014/main" id="{9FE11312-5984-1425-B6EE-50907ACE8F70}"/>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Public policies in health are designed to promote and protect the well-being of individuals and communities, addressing various aspects of healthcare access, quality, affordability, and public health. These policies are developed and implemented by governments at local, national, and international levels, often in collaboration with healthcare providers, researchers, advocacy groups, and other stakeholders.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Key areas of focus in health policy include: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Healthcare Access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aim to ensure equitable access to healthcare services, including primary care, preventive services, and specialized treatments, regardless of socio-economic status or geographical location.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Health Insurance and Financing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Governments implement policies to expand health insurance coverage, establish healthcare financing mechanisms, and regulate private health insurance markets to make healthcare more affordable and accessible.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Public Health Initiatives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address public health challenges such as infectious diseases, chronic conditions, environmental health hazards, and health disparities through preventive measures, vaccination programs, health education, and community interventions.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767375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68F2-4293-373A-AC0A-E2D376D776B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6BCCAAF-8701-5EFB-CC0F-01DEABD48511}"/>
              </a:ext>
            </a:extLst>
          </p:cNvPr>
          <p:cNvSpPr>
            <a:spLocks noGrp="1"/>
          </p:cNvSpPr>
          <p:nvPr>
            <p:ph idx="1"/>
          </p:nvPr>
        </p:nvSpPr>
        <p:spPr/>
        <p:txBody>
          <a:bodyPr>
            <a:normAutofit fontScale="70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4.Healthcare Quality and Safety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Regulations and standards are in place to monitor and improve the quality and safety of healthcare services, including accreditation programs, patient safety initiatives, and quality improvement efforts.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5.Healthcare Workforce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support the recruitment, training, and retention of healthcare professionals, as well as the development of interdisciplinary care teams to meet the diverse needs of patients.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6.Health Information Technology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Governments invest in health information technology infrastructure, electronic health records, and telemedicine to enhance healthcare delivery, coordination, and efficiency.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7.Global Health Diplomacy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International cooperation and diplomacy play a crucial role in addressing global health challenges, such as pandemics, infectious diseases, and health emergencies, through collaborative efforts, funding mechanisms, and knowledge-sharing platforms.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public policies in health are essential for creating supportive environments, promoting healthy behaviors, preventing diseases, and ensuring access to high-quality healthcare services for individuals and populations worldwide.</a:t>
            </a:r>
          </a:p>
          <a:p>
            <a:endParaRPr lang="en-IN" dirty="0"/>
          </a:p>
        </p:txBody>
      </p:sp>
    </p:spTree>
    <p:extLst>
      <p:ext uri="{BB962C8B-B14F-4D97-AF65-F5344CB8AC3E}">
        <p14:creationId xmlns:p14="http://schemas.microsoft.com/office/powerpoint/2010/main" val="342143673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E475B-C64E-ABFD-2847-8171102448B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Global Perspective:</a:t>
            </a:r>
            <a:endParaRPr lang="en-IN" dirty="0"/>
          </a:p>
        </p:txBody>
      </p:sp>
      <p:sp>
        <p:nvSpPr>
          <p:cNvPr id="3" name="Content Placeholder 2">
            <a:extLst>
              <a:ext uri="{FF2B5EF4-FFF2-40B4-BE49-F238E27FC236}">
                <a16:creationId xmlns:a16="http://schemas.microsoft.com/office/drawing/2014/main" id="{16C7707B-C930-97AB-205B-3247C48537C7}"/>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a global context, public policies in health encompass a wide array of initiatives aimed at addressing diverse challenges and promoting the well-being of populations worldwide. These policies are shaped by various factors, including socio-economic conditions, political systems, cultural norms, and international cooperation. Here are some key aspects of health policies in the global perspective: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Universal Health Coverage (UHC)</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UHC is a central goal of global health policy, aiming to ensure that all individuals and communities have access to essential health services without facing financial hardship. Policies promoting UHC often involve expanding health insurance coverage, strengthening health systems, and prioritizing primary healthcare and preventive services.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Infectious Disease Control</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Global health policies focus on controlling the spread of infectious diseases, such as HIV/AIDS, tuberculosis, malaria, and emerging infectious diseases like Ebola and COVID-19. Strategies include disease surveillance, vaccination programs, treatment access, and international cooperation through organizations like the World Health Organization (WHO) and global health partnerships.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Non-Communicable Diseases (NCDs)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With the rise of non-communicable diseases like cardiovascular diseases, cancer, diabetes, and respiratory illnesses, global health policies increasingly emphasize prevention, early detection, and management of NCDs through lifestyle interventions, public health campaigns, and healthcare system strengthening.</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52998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FB92E-EA60-1D01-4AAB-D5CDA463F23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F46E2BC-7A4A-BD5D-1367-037588ADE96F}"/>
              </a:ext>
            </a:extLst>
          </p:cNvPr>
          <p:cNvSpPr>
            <a:spLocks noGrp="1"/>
          </p:cNvSpPr>
          <p:nvPr>
            <p:ph idx="1"/>
          </p:nvPr>
        </p:nvSpPr>
        <p:spPr/>
        <p:txBody>
          <a:bodyPr>
            <a:normAutofit fontScale="8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4.Maternal and Child Health</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targeting maternal and child health aim to reduce maternal and child mortality rates, improve access to reproductive healthcare services, promote immunization, and address malnutrition and other child health issues. Global initiatives such as the Sustainable Development Goals (SDGs) include targets related to maternal and child health.</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5.Health Equity and Social Determinants of Health</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Global health policies recognize the importance of addressing health inequities and social determinants of health, such as poverty, education, gender inequality, and environmental factors. Policies focus on reducing disparities in health outcomes and improving access to healthcare and other essential services for marginalized populations.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6.Health Emergencies and Pandemic Preparedness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related to health emergencies and pandemic preparedness aim to strengthen global surveillance systems, enhance response capacities, and promote collaboration among countries and international organizations to mitigate the impact of health crises and prevent future pandemics.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332431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D0FF2-9A9C-BBB8-2DAB-760D3E54DA6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768D36F-C2E3-411C-DDB6-7A7D0D286AA5}"/>
              </a:ext>
            </a:extLst>
          </p:cNvPr>
          <p:cNvSpPr>
            <a:spLocks noGrp="1"/>
          </p:cNvSpPr>
          <p:nvPr>
            <p:ph idx="1"/>
          </p:nvPr>
        </p:nvSpPr>
        <p:spPr/>
        <p:txBody>
          <a:bodyPr>
            <a:normAutofit fontScale="8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7.Health Research and Innovation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Global health policies support investment in research and innovation to develop new treatments, vaccines, and technologies to address emerging health threats, improve healthcare delivery, and advance scientific knowledge in areas such as genomics, biotechnology, and digital health.</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8.Health Governance and Diplomacy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Effective health governance and diplomacy are critical for coordinating international efforts, negotiating agreements, mobilizing resources, and advocating for global health priorities on the international stage. Multilateral organizations, bilateral partnerships, and global health initiatives play key roles in shaping global health policy agendas.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public policies in health in the global perspective aim to promote health equity, prevent diseases, strengthen health systems, and enhance collaboration among countries to address shared health challenges. By prioritizing cooperation, innovation, and equity, these policies strive to improve health outcomes and well-being for all people, regardless of geography or socio-economic status.</a:t>
            </a:r>
          </a:p>
          <a:p>
            <a:endParaRPr lang="en-IN" dirty="0"/>
          </a:p>
        </p:txBody>
      </p:sp>
    </p:spTree>
    <p:extLst>
      <p:ext uri="{BB962C8B-B14F-4D97-AF65-F5344CB8AC3E}">
        <p14:creationId xmlns:p14="http://schemas.microsoft.com/office/powerpoint/2010/main" val="176975813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7B57C-D750-F772-96A2-A2534DE83D8C}"/>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Indian Perspective</a:t>
            </a:r>
            <a:endParaRPr lang="en-IN" dirty="0"/>
          </a:p>
        </p:txBody>
      </p:sp>
      <p:sp>
        <p:nvSpPr>
          <p:cNvPr id="3" name="Content Placeholder 2">
            <a:extLst>
              <a:ext uri="{FF2B5EF4-FFF2-40B4-BE49-F238E27FC236}">
                <a16:creationId xmlns:a16="http://schemas.microsoft.com/office/drawing/2014/main" id="{150CA624-E85E-9BA8-0777-A096D85014C9}"/>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India, public policies in health are critical due to the country's diverse population, significant health challenges, and complex healthcare landscape. Health policies in India aim to improve access to healthcare services, address public health issues, and promote equitable health outcomes for all citizens. Here are some key aspects of health policies in the Indian perspective: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National Health Policy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India's National Health Policy provides the overarching framework for health sector development and guides policy initiatives at the national, state, and local levels. The policy focuses on promoting preventive healthcare, strengthening healthcare infrastructure, and achieving universal health coverage.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Ayushman Bharat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Launched in 2018, Ayushman Bharat is one of the flagship health initiatives aimed at providing financial protection to vulnerable populations through two components: Health and Wellness Centers (HWCs) for primary healthcare services and the Pradhan Mantri Jan Arogya Yojana (PMJAY), which provides health insurance coverage to over 500 million people for secondary and tertiary care.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National Health Mission (NHM)</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NHM is India's largest public health program, encompassing various initiatives to strengthen healthcare delivery, including maternal and child health services, immunization, family planning, and communicable disease control. The NHM also focuses on addressing health disparities across states and regions.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Rural Health Initiatives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India's rural health policies aim to improve healthcare access and outcomes in rural areas, where a significant portion of the population resides. Initiatives include the establishment of rural health centers, mobile health units, and telemedicine services to reach underserved communities.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672227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CD5A5-A045-8648-B046-08C1D9DDBE3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5D63F54-F186-6D87-154F-A46708F84C42}"/>
              </a:ext>
            </a:extLst>
          </p:cNvPr>
          <p:cNvSpPr>
            <a:spLocks noGrp="1"/>
          </p:cNvSpPr>
          <p:nvPr>
            <p:ph idx="1"/>
          </p:nvPr>
        </p:nvSpPr>
        <p:spPr/>
        <p:txBody>
          <a:bodyPr>
            <a:normAutofit fontScale="8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5.National Rural Health Mission (NRHM)</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NRHM, now subsumed under the NHM, was launched in 2005 to address rural health challenges and strengthen primary healthcare infrastructure. The mission focused on reducing maternal and child mortality, combating infectious diseases, and promoting community participation in health initiatives.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6.National Urban Health Mission (NUHM)</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Recognizing the growing urban population and unique health challenges in urban areas, the NUHM was launched to improve urban healthcare delivery, including slum health services, urban health centers, and preventive health programs targeting urban populations.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7.Healthcare Financing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related to healthcare financing in India aim to increase public spending on health, enhance health insurance coverage, and reduce out-of-pocket expenditures for healthcare services. Efforts are also underway to explore innovative financing mechanisms and public-private partnerships to strengthen healthcare delivery.</a:t>
            </a:r>
          </a:p>
          <a:p>
            <a:endParaRPr lang="en-IN" dirty="0"/>
          </a:p>
        </p:txBody>
      </p:sp>
    </p:spTree>
    <p:extLst>
      <p:ext uri="{BB962C8B-B14F-4D97-AF65-F5344CB8AC3E}">
        <p14:creationId xmlns:p14="http://schemas.microsoft.com/office/powerpoint/2010/main" val="247294294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092E1-18B4-CF19-CC4B-CB5500A51F1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F6E10BF-61D4-D930-8995-CD2D2524F178}"/>
              </a:ext>
            </a:extLst>
          </p:cNvPr>
          <p:cNvSpPr>
            <a:spLocks noGrp="1"/>
          </p:cNvSpPr>
          <p:nvPr>
            <p:ph idx="1"/>
          </p:nvPr>
        </p:nvSpPr>
        <p:spPr/>
        <p:txBody>
          <a:bodyPr>
            <a:normAutofit fontScale="70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8.Traditional Medicine and Ayurveda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India's health policies recognize the importance of traditional medicine systems like Ayurveda, Yoga, Naturopathy, Unani, Siddha, and Homeopathy (AYUSH). Initiatives promote research, education, and integration of AYUSH practices into the mainstream healthcare system.</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9.Health Information Technology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promoting the adoption of health information technology aim to improve healthcare delivery, patient records management, and health data analytics. Initiatives like the National Digital Health Mission (NDHM) seek to create a digital health ecosystem to enhance access and quality of healthcare services.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10.Disease Control and Prevention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India's health policies prioritize disease control and prevention, including immunization programs, surveillance and response systems for infectious diseases, and initiatives to address emerging health threats like antimicrobial resistance and non-communicable diseases.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health policies in the Indian perspective are aimed at addressing the diverse healthcare needs of the population, improving access to quality healthcare services, and achieving better health outcomes for all citizens. Through comprehensive policy initiatives, India seeks to strengthen its healthcare system and promote the well-being of its people.</a:t>
            </a:r>
          </a:p>
          <a:p>
            <a:endParaRPr lang="en-IN" dirty="0"/>
          </a:p>
        </p:txBody>
      </p:sp>
    </p:spTree>
    <p:extLst>
      <p:ext uri="{BB962C8B-B14F-4D97-AF65-F5344CB8AC3E}">
        <p14:creationId xmlns:p14="http://schemas.microsoft.com/office/powerpoint/2010/main" val="3609408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8DD85-F379-2481-C484-6A614F0C3794}"/>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System Theory/Black Box Model:</a:t>
            </a:r>
          </a:p>
        </p:txBody>
      </p:sp>
      <p:sp>
        <p:nvSpPr>
          <p:cNvPr id="3" name="Content Placeholder 2">
            <a:extLst>
              <a:ext uri="{FF2B5EF4-FFF2-40B4-BE49-F238E27FC236}">
                <a16:creationId xmlns:a16="http://schemas.microsoft.com/office/drawing/2014/main" id="{86FDAB5E-C551-34C0-FF3D-F51F78D4C0BC}"/>
              </a:ext>
            </a:extLst>
          </p:cNvPr>
          <p:cNvSpPr>
            <a:spLocks noGrp="1"/>
          </p:cNvSpPr>
          <p:nvPr>
            <p:ph idx="1"/>
          </p:nvPr>
        </p:nvSpPr>
        <p:spPr/>
        <p:txBody>
          <a:bodyPr>
            <a:normAutofit fontScale="85000" lnSpcReduction="2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David Easton's system theory, also known as the black box model of public policy, provides a conceptual framework for understanding the policymaking process as a system of inputs, processes, outputs, and feedback loops. This model draws analogies from engineering and cybernetics, conceptualizing policymaking as a complex system that receives inputs from the environment, processes them through various stages, and produces policy outputs, which in turn affect the environment, thus creating a feedback loop.</a:t>
            </a:r>
          </a:p>
          <a:p>
            <a:pPr algn="just"/>
            <a:r>
              <a:rPr lang="en-US" b="0" i="0" dirty="0">
                <a:solidFill>
                  <a:srgbClr val="0D0D0D"/>
                </a:solidFill>
                <a:effectLst/>
                <a:latin typeface="Times New Roman" panose="02020603050405020304" pitchFamily="18" charset="0"/>
                <a:cs typeface="Times New Roman" panose="02020603050405020304" pitchFamily="18" charset="0"/>
              </a:rPr>
              <a:t>In Easton's model, the policymaking process begins with inputs, which consist of demands, supports, and resources from the broader socio-political environment. These inputs are channeled into the policymaking system, often through political institutions and processes. Once inside the "black box" of policymaking, these inputs are subjected to various processes, including agenda setting, formulation, decision-making, implementation, and evaluation. These processes involve interactions among policymakers, interest groups, experts, and other stakeholders, as they deliberate and negotiate over policy options.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92039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F8D95-90C3-308A-379D-66AA42493EA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Public Policies with reference to education:</a:t>
            </a:r>
            <a:endParaRPr lang="en-IN" dirty="0"/>
          </a:p>
        </p:txBody>
      </p:sp>
      <p:sp>
        <p:nvSpPr>
          <p:cNvPr id="3" name="Content Placeholder 2">
            <a:extLst>
              <a:ext uri="{FF2B5EF4-FFF2-40B4-BE49-F238E27FC236}">
                <a16:creationId xmlns:a16="http://schemas.microsoft.com/office/drawing/2014/main" id="{748A71F6-1AA3-6884-97E2-8E88DE038162}"/>
              </a:ext>
            </a:extLst>
          </p:cNvPr>
          <p:cNvSpPr>
            <a:spLocks noGrp="1"/>
          </p:cNvSpPr>
          <p:nvPr>
            <p:ph idx="1"/>
          </p:nvPr>
        </p:nvSpPr>
        <p:spPr/>
        <p:txBody>
          <a:bodyPr>
            <a:normAutofit fontScale="92500" lnSpcReduction="10000"/>
          </a:bodyPr>
          <a:lstStyle/>
          <a:p>
            <a:pPr algn="l"/>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Public policies in education are the cornerstone of efforts to foster a knowledgeable, skilled, and empowered citizenry. These policies, crafted by governments at local, national, and international levels, are designed to ensure equitable access to quality education, promote lifelong learning, and prepare individuals for active participation in society and the workforce.</a:t>
            </a:r>
          </a:p>
          <a:p>
            <a:pPr algn="l"/>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Key areas of focus in education policy include:</a:t>
            </a:r>
          </a:p>
          <a:p>
            <a:pPr algn="l">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Access and Equity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aim to eliminate barriers to education based on socio-economic status, gender, ethnicity, or disability, ensuring that all individuals have the opportunity to benefit from learning.</a:t>
            </a:r>
          </a:p>
          <a:p>
            <a:pPr algn="l">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Curriculum and Pedagogy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Education policies influence the content, structure, and delivery of curricula, as well as teaching methods and assessment practices, to align with educational goals and societal needs.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03787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4937A-9F57-B602-A97E-1C5CC14414F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2434CF2-B43F-4EC3-7EFB-5FB799855F46}"/>
              </a:ext>
            </a:extLst>
          </p:cNvPr>
          <p:cNvSpPr>
            <a:spLocks noGrp="1"/>
          </p:cNvSpPr>
          <p:nvPr>
            <p:ph idx="1"/>
          </p:nvPr>
        </p:nvSpPr>
        <p:spPr/>
        <p:txBody>
          <a:bodyPr>
            <a:normAutofit fontScale="85000" lnSpcReduction="10000"/>
          </a:bodyPr>
          <a:lstStyle/>
          <a:p>
            <a:pPr marL="0" indent="0" algn="l">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3.Teacher Training and Professional Development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support the recruitment, training, and ongoing professional development of teachers to enhance their effectiveness and support student learning outcomes.</a:t>
            </a:r>
          </a:p>
          <a:p>
            <a:pPr marL="0" indent="0" algn="l">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4.Education Financing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determine the allocation of resources and funding for educational institutions, programs, and initiatives, aiming to ensure sufficient investment in education to meet the needs of learners and educators.</a:t>
            </a:r>
          </a:p>
          <a:p>
            <a:pPr marL="0" indent="0" algn="l">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5.Innovation and Quality Assurance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encourage innovation in educational practices, technologies, and methodologies, while also implementing mechanisms for quality assurance and accountability to uphold educational standards.</a:t>
            </a:r>
          </a:p>
          <a:p>
            <a:pPr algn="l"/>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education policies serve as a catalyst for social progress, economic development, and individual empowerment, shaping the future of societies by investing in human capital and fostering a culture of learning and knowledge-sharing.</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643718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7B5D4-73AD-E420-AF87-32D2E402ED0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Global Perspective:</a:t>
            </a:r>
            <a:endParaRPr lang="en-IN" dirty="0"/>
          </a:p>
        </p:txBody>
      </p:sp>
      <p:sp>
        <p:nvSpPr>
          <p:cNvPr id="3" name="Content Placeholder 2">
            <a:extLst>
              <a:ext uri="{FF2B5EF4-FFF2-40B4-BE49-F238E27FC236}">
                <a16:creationId xmlns:a16="http://schemas.microsoft.com/office/drawing/2014/main" id="{13C28286-5AEC-7315-2C1A-36C932F1ADEE}"/>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a global perspective, public policies in education are diverse and multifaceted, reflecting the unique challenges and priorities of different countries and regions. However, several key themes and trends emerge in education policy discourse on the global stage: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Education for All</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global education community has committed to achieving universal access to quality education through initiatives such as the Education for All (EFA) movement and the United Nations Sustainable Development Goal 4 (SDG 4), which aims to ensure inclusive and equitable quality education and promote lifelong learning opportunities for all by 2030.</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Equity and Inclusion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Education policies increasingly emphasize the importance of addressing disparities in access to education based on factors such as socio-economic status, gender, ethnicity, disability, and geographical location. Efforts to promote equity and inclusion include targeted interventions for marginalized groups, scholarships, and initiatives to eliminate barriers to education.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Quality of Education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Quality education is recognized as essential for achieving positive learning outcomes and preparing individuals for success in a rapidly changing world. Education policies focus on improving teaching and learning practices, curriculum development, assessment methods, and the use of technology to enhance educational quality and relevance.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Education Financing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Adequate and sustainable financing is crucial for ensuring the availability and quality of education services. Global education policies advocate for increased investment in education, both from domestic sources and international aid, to meet the growing demand for education and address resource constraints in low-income countries.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2491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4FF63-4C1D-B7AC-8BC2-DBA465F5B85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468FEBD-02B7-B793-E350-B3B2524768BF}"/>
              </a:ext>
            </a:extLst>
          </p:cNvPr>
          <p:cNvSpPr>
            <a:spLocks noGrp="1"/>
          </p:cNvSpPr>
          <p:nvPr>
            <p:ph idx="1"/>
          </p:nvPr>
        </p:nvSpPr>
        <p:spPr/>
        <p:txBody>
          <a:bodyPr>
            <a:noAutofit/>
          </a:bodyPr>
          <a:lstStyle/>
          <a:p>
            <a:pPr marL="0" indent="0" algn="just">
              <a:buNone/>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5.Teacher Training and Professional Development</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Teachers play a central role in delivering quality education, and policies prioritize their recruitment, training, and ongoing professional development. Efforts are made to enhance teacher competencies, promote effective teaching practices, and address teacher shortages, particularly in remote and underserved areas.</a:t>
            </a:r>
          </a:p>
          <a:p>
            <a:pPr marL="0" indent="0" algn="just">
              <a:buNone/>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6.Education in Emergencies</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Education policies recognize the importance of providing education in emergency and crisis situations, such as armed conflict, natural disasters, and pandemics. Efforts are made to ensure continuity of learning, provide psychosocial support to affected learners, and rebuild education systems in post-conflict and post-disaster settings.</a:t>
            </a:r>
          </a:p>
          <a:p>
            <a:pPr marL="0" indent="0" algn="just">
              <a:buNone/>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7.Education Technology and Innovation</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Education policies encourage the integration of technology and innovation in teaching and learning processes to enhance access, efficiency, and effectiveness. Initiatives include the use of digital learning platforms, open educational resources, and innovative pedagogical approaches to cater to diverse learning needs.</a:t>
            </a:r>
          </a:p>
          <a:p>
            <a:pPr marL="0" indent="0" algn="just">
              <a:buNone/>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8.Global Cooperation and Partnerships</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Addressing global education challenges requires cooperation and collaboration among governments, international organizations, civil society, and the private sector. Global education policies emphasize the importance of partnerships, knowledge-sharing, and mutual support to achieve shared education goals and objectives.</a:t>
            </a:r>
          </a:p>
          <a:p>
            <a:pPr algn="just"/>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public policies in education in the global perspective are guided by a commitment to equity, inclusivity, quality, and sustainability, aiming to ensure that all individuals have the opportunity to access and benefit from quality education, regardless of their background or circumstances. By working together across borders and sectors, the global community can advance towards achieving the vision of education for all.</a:t>
            </a:r>
          </a:p>
          <a:p>
            <a:endParaRPr lang="en-IN" sz="1600" dirty="0"/>
          </a:p>
        </p:txBody>
      </p:sp>
    </p:spTree>
    <p:extLst>
      <p:ext uri="{BB962C8B-B14F-4D97-AF65-F5344CB8AC3E}">
        <p14:creationId xmlns:p14="http://schemas.microsoft.com/office/powerpoint/2010/main" val="368101178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A7BCC-164F-8EEF-0BFF-69693F602583}"/>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Indian Perspective</a:t>
            </a:r>
            <a:endParaRPr lang="en-IN" dirty="0"/>
          </a:p>
        </p:txBody>
      </p:sp>
      <p:sp>
        <p:nvSpPr>
          <p:cNvPr id="3" name="Content Placeholder 2">
            <a:extLst>
              <a:ext uri="{FF2B5EF4-FFF2-40B4-BE49-F238E27FC236}">
                <a16:creationId xmlns:a16="http://schemas.microsoft.com/office/drawing/2014/main" id="{12D490C1-1B99-8A33-231A-E3C61CFD12BD}"/>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India, education policies play a crucial role in shaping the country's socio-economic development, fostering human capital, and promoting social inclusion. Over the years, various policies and initiatives have been implemented to address the diverse challenges and priorities in the Indian education system. Here are some key aspects of education policies in the Indian perspective: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Right to Education (RTE) Act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Enacted in 2009, the RTE Act is a landmark legislation that guarantees free and compulsory education for all children aged 6 to 14 years. The act aims to ensure universal access to quality education and promote equity and inclusion by prohibiting discrimination and promoting inclusive education practices.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Sarva Shiksha Abhiyan (SSA)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SSA is India's flagship program for universalizing elementary education, focusing on improving access, enrollment, retention, and quality of education in primary and upper primary schools. The program includes initiatives such as infrastructure development, teacher recruitment and training, and incentives for marginalized groups.</a:t>
            </a:r>
          </a:p>
          <a:p>
            <a:pPr algn="just">
              <a:buFont typeface="+mj-lt"/>
              <a:buAutoNum type="arabicPeriod"/>
            </a:pPr>
            <a:r>
              <a:rPr lang="en-US" b="1" i="0" dirty="0" err="1">
                <a:solidFill>
                  <a:srgbClr val="0D0D0D"/>
                </a:solidFill>
                <a:effectLst/>
                <a:highlight>
                  <a:srgbClr val="FFFFFF"/>
                </a:highlight>
                <a:latin typeface="Times New Roman" panose="02020603050405020304" pitchFamily="18" charset="0"/>
                <a:cs typeface="Times New Roman" panose="02020603050405020304" pitchFamily="18" charset="0"/>
              </a:rPr>
              <a:t>Rashtriya</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 Madhyamik Shiksha Abhiyan (RMSA)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RMSA aims to enhance access to quality secondary education and improve the relevance and effectiveness of secondary schooling. The program focuses on infrastructure development, teacher training, curriculum reform, and vocational education to prepare students for higher education and the workforce.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National Education Policy (NEP) 2020</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2020 is a comprehensive policy framework that aims to transform the Indian education system to meet the needs of the 21st century. Key priorities include universalizing early childhood education, revamping curricula and assessment practices, promoting multilingualism, and integrating technology in education.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96453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6C63-06E2-5637-663B-2B86D918297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3769448-DD88-9FCF-0B3B-AF05AF37BBE1}"/>
              </a:ext>
            </a:extLst>
          </p:cNvPr>
          <p:cNvSpPr>
            <a:spLocks noGrp="1"/>
          </p:cNvSpPr>
          <p:nvPr>
            <p:ph idx="1"/>
          </p:nvPr>
        </p:nvSpPr>
        <p:spPr/>
        <p:txBody>
          <a:bodyPr>
            <a:normAutofit/>
          </a:bodyPr>
          <a:lstStyle/>
          <a:p>
            <a:pPr marL="0" indent="0" algn="just">
              <a:buNone/>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5.Mid-Day Meal Scheme (MDMS)</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MDMS is a school feeding program aimed at improving the nutritional status of children and increasing school attendance and retention rates. The scheme provides free meals to students in government and government-aided schools, with a focus on children from disadvantaged backgrounds.</a:t>
            </a:r>
          </a:p>
          <a:p>
            <a:pPr marL="0" indent="0" algn="just">
              <a:buNone/>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6.Higher Education Policies</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India has introduced various policies to enhance access, quality, and relevance in higher education, including the establishment of new universities, expansion of higher education infrastructure, and promotion of research and innovation. Initiatives such as the </a:t>
            </a:r>
            <a:r>
              <a:rPr lang="en-US" sz="1600" b="0" i="0" dirty="0" err="1">
                <a:solidFill>
                  <a:srgbClr val="0D0D0D"/>
                </a:solidFill>
                <a:effectLst/>
                <a:highlight>
                  <a:srgbClr val="FFFFFF"/>
                </a:highlight>
                <a:latin typeface="Times New Roman" panose="02020603050405020304" pitchFamily="18" charset="0"/>
                <a:cs typeface="Times New Roman" panose="02020603050405020304" pitchFamily="18" charset="0"/>
              </a:rPr>
              <a:t>Rashtriya</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a:t>
            </a:r>
            <a:r>
              <a:rPr lang="en-US" sz="1600" b="0" i="0" dirty="0" err="1">
                <a:solidFill>
                  <a:srgbClr val="0D0D0D"/>
                </a:solidFill>
                <a:effectLst/>
                <a:highlight>
                  <a:srgbClr val="FFFFFF"/>
                </a:highlight>
                <a:latin typeface="Times New Roman" panose="02020603050405020304" pitchFamily="18" charset="0"/>
                <a:cs typeface="Times New Roman" panose="02020603050405020304" pitchFamily="18" charset="0"/>
              </a:rPr>
              <a:t>Uchchatar</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Shiksha Abhiyan (RUSA) and the National Institutional Ranking Framework (NIRF) aim to promote excellence and accountability in higher education institutions.</a:t>
            </a:r>
          </a:p>
          <a:p>
            <a:pPr marL="0" indent="0" algn="just">
              <a:buNone/>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7.Skill Development Initiatives</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Recognizing the importance of vocational education and skill development for employability and economic growth, India has launched several skill development initiatives, including the Skill India Mission, Pradhan Mantri Kaushal Vikas Yojana (PMKVY), and National Skill Development Corporation (NSDC).</a:t>
            </a:r>
          </a:p>
          <a:p>
            <a:pPr marL="0" indent="0" algn="just">
              <a:buNone/>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8.Digital Education</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With the increasing importance of technology in education, India is focusing on digital literacy and e-learning initiatives to enhance access, quality, and efficiency in education delivery. Programs such as Digital India, SWAYAM, and Diksha aim to leverage technology for inclusive and personalized learning experiences.</a:t>
            </a:r>
          </a:p>
          <a:p>
            <a:pPr algn="just"/>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education policies in the Indian perspective are aimed at promoting inclusive, equitable, and quality education for all, from early childhood to higher education and skill development. By addressing key challenges and leveraging opportunities for innovation and reform, India seeks to build a strong foundation for the future development and prosperity of its citizens.</a:t>
            </a:r>
          </a:p>
          <a:p>
            <a:endParaRPr lang="en-IN" sz="1600" dirty="0"/>
          </a:p>
        </p:txBody>
      </p:sp>
    </p:spTree>
    <p:extLst>
      <p:ext uri="{BB962C8B-B14F-4D97-AF65-F5344CB8AC3E}">
        <p14:creationId xmlns:p14="http://schemas.microsoft.com/office/powerpoint/2010/main" val="249585826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3AD6B-5D8E-996F-8CE2-3321D57986B2}"/>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Public Policies with reference to food security:</a:t>
            </a:r>
            <a:endParaRPr lang="en-IN" dirty="0"/>
          </a:p>
        </p:txBody>
      </p:sp>
      <p:sp>
        <p:nvSpPr>
          <p:cNvPr id="3" name="Content Placeholder 2">
            <a:extLst>
              <a:ext uri="{FF2B5EF4-FFF2-40B4-BE49-F238E27FC236}">
                <a16:creationId xmlns:a16="http://schemas.microsoft.com/office/drawing/2014/main" id="{FCE7914A-9FAE-8FC5-484E-DC3542D93EAA}"/>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Public policies in food security are fundamental for ensuring access to sufficient, safe, and nutritious food for all individuals and communities. In India, key policies focus on addressing hunger, malnutrition, and food insecurity through various interventions.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National Food Security Act (NFSA) of 2013 is a landmark legislation aimed at guaranteeing subsidized food grains to eligible households, thus ensuring food access and affordability, particularly for vulnerable populations. The act prioritizes nutritional support for pregnant women, lactating mothers, and children, thereby addressing critical aspects of maternal and child health.</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Additionally, agricultural policies play a vital role in enhancing food production, improving agricultural productivity, and supporting farmers' livelihoods. Initiatives such as agricultural subsidies, investments in infrastructure, and technology adoption aim to increase food availability and reduce food losses.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Nutrition programs, including school feeding initiatives and maternal and child nutrition interventions, are integral to addressing malnutrition and promoting dietary diversity. Social safety nets, such as food assistance programs and cash transfers, provide essential support to vulnerable populations during times of crisis or economic hardship.</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public policies in food security in India seek to ensure food access, availability, and nutritional adequacy, thereby promoting public health, reducing poverty, and fostering sustainable development.</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877892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90CFF-6760-0CFC-7AD8-763663AE50C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Global perspective:</a:t>
            </a:r>
          </a:p>
        </p:txBody>
      </p:sp>
      <p:sp>
        <p:nvSpPr>
          <p:cNvPr id="3" name="Content Placeholder 2">
            <a:extLst>
              <a:ext uri="{FF2B5EF4-FFF2-40B4-BE49-F238E27FC236}">
                <a16:creationId xmlns:a16="http://schemas.microsoft.com/office/drawing/2014/main" id="{3CD2931A-5F2B-E9EE-3D3C-59C2C0720426}"/>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a global perspective, public policies in food security are critical for addressing hunger, malnutrition, and food insecurity, which affect millions of people worldwide. These policies aim to ensure access to sufficient, safe, and nutritious food for all individuals and communities, while also promoting sustainable food systems and reducing food waste. Here are some key aspects of public policies in food security on a global scale: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International Commitments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Global initiatives such as the United Nations Sustainable Development Goals (SDGs), particularly Goal 2 (Zero Hunger), underscore the international commitment to ending hunger, achieving food security, improving nutrition, and promoting sustainable agriculture by 2030. These goals provide a framework for action and cooperation among countries and stakeholders to address food security challenges.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Food Assistance and Aid</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Public policies in food security include food assistance and humanitarian aid programs to address acute hunger and food crises in regions affected by conflicts, natural disasters, and emergencies. International organizations such as the World Food Programme (WFP) provide food aid, nutritional supplements, and livelihood support to vulnerable populations, ensuring their survival and resilience in times of crisis.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Agricultural Development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Agricultural policies and investments are crucial for increasing food production, improving agricultural productivity, and enhancing food security in low-income countries. Initiatives such as the Comprehensive Africa Agriculture Development Programme (CAADP) and the African Green Revolution aim to promote sustainable agriculture, modernize farming practices, and support smallholder farmers' livelihoods.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Trade Policies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Global trade policies influence food security by affecting food imports, exports, tariffs, and market dynamics. Trade agreements, regulations, and negotiations play a significant role in shaping global food markets, ensuring food access, price stability, and market access for consumers and producers alike.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082206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B6926-EE23-A45D-584F-D30C9D854BA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115C0E8-757A-6F12-C8E2-737188D7D0D1}"/>
              </a:ext>
            </a:extLst>
          </p:cNvPr>
          <p:cNvSpPr>
            <a:spLocks noGrp="1"/>
          </p:cNvSpPr>
          <p:nvPr>
            <p:ph idx="1"/>
          </p:nvPr>
        </p:nvSpPr>
        <p:spPr/>
        <p:txBody>
          <a:bodyPr>
            <a:normAutofit fontScale="55000" lnSpcReduction="20000"/>
          </a:bodyPr>
          <a:lstStyle/>
          <a:p>
            <a:pPr marL="0" indent="0" algn="just">
              <a:buNone/>
            </a:pPr>
            <a:r>
              <a:rPr lang="en-US" b="1" dirty="0">
                <a:solidFill>
                  <a:srgbClr val="0D0D0D"/>
                </a:solidFill>
                <a:highlight>
                  <a:srgbClr val="FFFFFF"/>
                </a:highlight>
                <a:latin typeface="Times New Roman" panose="02020603050405020304" pitchFamily="18" charset="0"/>
                <a:cs typeface="Times New Roman" panose="02020603050405020304" pitchFamily="18" charset="0"/>
              </a:rPr>
              <a:t>5.</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Nutrition Programs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Public policies in food security encompass nutrition programs and interventions aimed at improving dietary diversity, micronutrient intake, and nutritional outcomes, especially among vulnerable populations. Initiatives such as the Scaling Up Nutrition (SUN) Movement and the Global Nutrition Report promote multi-sectoral approaches to addressing malnutrition and improving maternal and child health.</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6.Climate Change Adaptation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Climate change poses significant challenges to global food security, affecting agricultural productivity, water availability, and food distribution systems. Public policies focus on climate change adaptation and resilience-building measures in agriculture, such as drought-resistant crops, sustainable water management, and disaster risk reduction strategies, to mitigate the impact of climate-related shocks on food production and livelihoods.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7.Research and Innovation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Investments in research, technology, and innovation are essential for advancing agricultural productivity, food safety, and nutritional quality. Public policies support agricultural research institutions, extension services, and technology transfer programs to promote innovation, knowledge-sharing, and capacity-building in food systems.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8.International Cooperation and Partnerships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Addressing global food security challenges requires cooperation and collaboration among countries, international organizations, civil society, and the private sector. Global partnerships such as the Committee on World Food Security (CFS) and the Global Alliance for Improved Nutrition (GAIN) facilitate knowledge exchange, resource mobilization, and collective action to achieve shared food security goals.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public policies in food security in the global perspective encompass a wide range of interventions and strategies aimed at ensuring food access, availability, and nutritional adequacy for all individuals and communities, while also promoting sustainable agriculture, resilience-building, and international cooperation to address the root causes of hunger and malnutrition.</a:t>
            </a:r>
          </a:p>
          <a:p>
            <a:endParaRPr lang="en-IN" dirty="0"/>
          </a:p>
        </p:txBody>
      </p:sp>
    </p:spTree>
    <p:extLst>
      <p:ext uri="{BB962C8B-B14F-4D97-AF65-F5344CB8AC3E}">
        <p14:creationId xmlns:p14="http://schemas.microsoft.com/office/powerpoint/2010/main" val="275355970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80B0D-AC39-6199-04E7-876D5D9AAA0F}"/>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Indian perspective:</a:t>
            </a:r>
          </a:p>
        </p:txBody>
      </p:sp>
      <p:sp>
        <p:nvSpPr>
          <p:cNvPr id="3" name="Content Placeholder 2">
            <a:extLst>
              <a:ext uri="{FF2B5EF4-FFF2-40B4-BE49-F238E27FC236}">
                <a16:creationId xmlns:a16="http://schemas.microsoft.com/office/drawing/2014/main" id="{10988D46-A134-2072-C133-E6DF82E3046E}"/>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India, public policies in food security are essential for addressing the diverse challenges related to hunger, malnutrition, and food insecurity. These policies aim to ensure access to sufficient, safe, and nutritious food for all citizens, particularly vulnerable and marginalized populations. Here are some key aspects of public policies in food security from the Indian perspective: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National Food Security Act (NFSA) 2013</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NFSA is a landmark legislation aimed at providing subsidized food grains to eligible households through the Targeted Public Distribution System (TPDS). Under the NFSA, priority households are entitled to receive food grains at subsidized prices, ensuring food access and affordability for millions of vulnerable families across the country.</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Integrated Child Development Services (ICDS)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ICDS is a flagship program that addresses the nutritional needs of pregnant women, lactating mothers, and children under the age of six. The program provides supplementary nutrition, health services, and early childhood care and education to promote maternal and child health and reduce malnutrition.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Mid-Day Meal Scheme (MDMS)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MDMS is a school feeding program that aims to improve the nutritional status of school-going children and enhance school attendance and retention rates. Under the scheme, free meals are provided to students in government and government-aided schools, encouraging regular school attendance and supporting children's overall development.</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Public Distribution System (PDS)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PDS is a key component of India's food security framework, ensuring the distribution of essential food commodities such as rice, wheat, and sugar to eligible households at subsidized prices. The system helps stabilize food prices, reduce food insecurity, and mitigate the impact of food price volatility on vulnerable populations.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535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0FA2F-7378-152F-6289-A137B0D174F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5D057A8-6528-22D3-AAF1-7F2CD2C1EA51}"/>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The outputs of the policymaking process are the actual policies or decisions that emerge from this deliberative process. These outputs can take various forms, including laws, regulations, programs, or administrative actions. These policies are then implemented by government agencies or other actors, leading to observable outcomes or effects on the environment.</a:t>
            </a:r>
          </a:p>
          <a:p>
            <a:pPr algn="just"/>
            <a:r>
              <a:rPr lang="en-US" b="0" i="0" dirty="0">
                <a:solidFill>
                  <a:srgbClr val="0D0D0D"/>
                </a:solidFill>
                <a:effectLst/>
                <a:latin typeface="Times New Roman" panose="02020603050405020304" pitchFamily="18" charset="0"/>
                <a:cs typeface="Times New Roman" panose="02020603050405020304" pitchFamily="18" charset="0"/>
              </a:rPr>
              <a:t>Importantly, Easton's model emphasizes the "black box" aspect of policymaking, highlighting the opacity and complexity of the decision-making process. While inputs and outputs are observable, the internal processes of policymaking are often opaque and difficult to discern. This opacity is represented by the "black box," which conceals the inner workings of the policymaking system.</a:t>
            </a:r>
          </a:p>
          <a:p>
            <a:pPr algn="just"/>
            <a:r>
              <a:rPr lang="en-US" b="0" i="0" dirty="0">
                <a:solidFill>
                  <a:srgbClr val="0D0D0D"/>
                </a:solidFill>
                <a:effectLst/>
                <a:latin typeface="Times New Roman" panose="02020603050405020304" pitchFamily="18" charset="0"/>
                <a:cs typeface="Times New Roman" panose="02020603050405020304" pitchFamily="18" charset="0"/>
              </a:rPr>
              <a:t>Moreover, Easton's model acknowledges the importance of feedback loops, wherein the outcomes of policies feed back into the policymaking system, influencing subsequent inputs and processes. This feedback loop allows for adaptation and adjustment in response to the effects of policies on the environment, contributing to the dynamic nature of the policymaking process.</a:t>
            </a:r>
          </a:p>
          <a:p>
            <a:pPr algn="just"/>
            <a:r>
              <a:rPr lang="en-US" b="0" i="0" dirty="0">
                <a:solidFill>
                  <a:srgbClr val="0D0D0D"/>
                </a:solidFill>
                <a:effectLst/>
                <a:latin typeface="Times New Roman" panose="02020603050405020304" pitchFamily="18" charset="0"/>
                <a:cs typeface="Times New Roman" panose="02020603050405020304" pitchFamily="18" charset="0"/>
              </a:rPr>
              <a:t>Overall, Easton's system theory provides a useful framework for analyzing and understanding the complexities of public policymaking, highlighting the interactions between inputs, processes, outputs, and feedback loops within the policymaking system.</a:t>
            </a:r>
          </a:p>
          <a:p>
            <a:endParaRPr lang="en-IN" dirty="0"/>
          </a:p>
        </p:txBody>
      </p:sp>
    </p:spTree>
    <p:extLst>
      <p:ext uri="{BB962C8B-B14F-4D97-AF65-F5344CB8AC3E}">
        <p14:creationId xmlns:p14="http://schemas.microsoft.com/office/powerpoint/2010/main" val="266966910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1A6AB-1A05-3034-03EC-043EF591F13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7203B39-F1E8-A4B5-C1B3-1B328D1AD775}"/>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5.National Nutrition Mission (POSHAN Abhiyaan)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Launched in 2018, POSHAN Abhiyaan aims to address malnutrition through a multi-sectoral approach, focusing on improving maternal and child health, promoting breastfeeding, and enhancing dietary diversity and nutritional practices. The mission targets the most vulnerable groups, including pregnant women, lactating mothers, and children under five, in high-burden districts across the country.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6.Agricultural Policies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Agricultural policies play a crucial role in promoting food security by supporting farmers' livelihoods, increasing agricultural productivity, and ensuring food availability. Initiatives such as the Minimum Support Price (MSP) scheme, agricultural subsidies, and investments in irrigation and infrastructure aim to enhance agricultural production and food self-sufficiency.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7.Nutrition Rehabilitation Centers (NRCs)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NRCs provide specialized care and treatment for severely malnourished children, offering nutritional rehabilitation, medical care, and counseling services. These centers play a critical role in preventing and treating severe acute malnutrition and improving child survival rates.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8.Women's Empowerment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Empowering women is central to addressing food security and nutrition challenges in India. Policies promoting women's education, economic empowerment, and participation in decision-making processes contribute to improving household food security, maternal and child health, and overall nutritional well-being.</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public policies in food security in the Indian perspective encompass a range of interventions and programs aimed at ensuring food access, availability, and nutritional adequacy for all citizens, with a focus on vulnerable and marginalized populations. By addressing the root causes of hunger and malnutrition and promoting inclusive and sustainable development, these policies contribute to building a healthier, more resilient, and food-secure India.</a:t>
            </a:r>
          </a:p>
          <a:p>
            <a:endParaRPr lang="en-IN" dirty="0"/>
          </a:p>
        </p:txBody>
      </p:sp>
    </p:spTree>
    <p:extLst>
      <p:ext uri="{BB962C8B-B14F-4D97-AF65-F5344CB8AC3E}">
        <p14:creationId xmlns:p14="http://schemas.microsoft.com/office/powerpoint/2010/main" val="401688878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02AF2-6FBB-F3E9-BAD0-E63F1F32A131}"/>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MNREGA:</a:t>
            </a:r>
          </a:p>
        </p:txBody>
      </p:sp>
      <p:sp>
        <p:nvSpPr>
          <p:cNvPr id="3" name="Content Placeholder 2">
            <a:extLst>
              <a:ext uri="{FF2B5EF4-FFF2-40B4-BE49-F238E27FC236}">
                <a16:creationId xmlns:a16="http://schemas.microsoft.com/office/drawing/2014/main" id="{359C1AB1-5E0F-9116-F844-E9C4A8CBFFA0}"/>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Mahatma Gandhi National Rural Employment Guarantee Act (MGNREGA), commonly known as MNREGA, is a landmark social welfare program enacted by the Government of India in 2005. MNREGA aims to provide livelihood security to rural households by guaranteeing 100 days of wage employment per year to at least one member of each eligible household in rural areas.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program focuses on creating sustainable rural assets and infrastructure while enhancing the economic security and well-being of rural communities. MNREGA works by offering unskilled manual labor opportunities in public works projects such as road construction, water conservation, and rural infrastructure development.</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MNREGA is unique in its emphasis on social protection, gender equality, and transparency. It prioritizes the participation of women and marginalized groups in the workforce and mandates the timely payment of wages directly into beneficiaries' bank accounts, ensuring transparency and accountability in implementation.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Through its decentralized governance structure and participatory planning processes, MNREGA empowers local communities to identify and prioritize development needs, promoting inclusive and equitable growth in rural areas. Overall, MNREGA serves as a crucial instrument for poverty alleviation, rural development, and social justice in India's rural landscape.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311176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8D618-F251-5923-C374-CB1352171F13}"/>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Origin/History/Evolution/Development:</a:t>
            </a:r>
          </a:p>
        </p:txBody>
      </p:sp>
      <p:sp>
        <p:nvSpPr>
          <p:cNvPr id="3" name="Content Placeholder 2">
            <a:extLst>
              <a:ext uri="{FF2B5EF4-FFF2-40B4-BE49-F238E27FC236}">
                <a16:creationId xmlns:a16="http://schemas.microsoft.com/office/drawing/2014/main" id="{5299F8CC-C0A3-B9FD-8206-77E75A3471BC}"/>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Mahatma Gandhi National Rural Employment Guarantee Act (MGNREGA), commonly known as MNREGA, has its roots in India's long-standing commitment to poverty alleviation and rural development. Its origin can be traced back to various social movements, policy initiatives, and advocacy efforts aimed at addressing rural poverty and unemployment.</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concept of a rural employment guarantee was first proposed by social activists and economists in India in the 1970s and 1980s, inspired by the principles of Mahatma Gandhi and the ideals of rural self-sufficiency and economic empowerment. The idea gained momentum during the 1990s, with the formation of various civil society organizations and grassroots movements advocating for the rights of rural workers and marginalized communities.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genesis of MNREGA can be attributed to the National Rural Employment Guarantee Bill (NREG Bill), which was introduced in the Parliament in 2005 by the United Progressive Alliance (UPA) government led by Prime Minister Manmohan Singh. The bill aimed to provide a legal guarantee of 100 days of wage employment per year to rural households, thereby ensuring livelihood security and poverty reduction in rural areas.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NREG Bill was enacted as the Mahatma Gandhi National Rural Employment Guarantee Act (MGNREGA) on August 25, 2005, marking a significant milestone in India's social welfare policies. The act was named after Mahatma Gandhi to honor his vision of rural empowerment and social justice.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30418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40369-878E-D25A-EBB0-229F84A0A0F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18CE782-66E5-9239-0B5C-CE676F80630C}"/>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MNREGA was launched initially in 200 of India's poorest districts, with the objective of providing employment opportunities to rural households and creating productive assets for sustainable rural development. The program's implementation began in phases, gradually expanding to cover all rural districts across the country.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Since its inception, MNREGA has undergone several developments and refinements to enhance its effectiveness and impact. Amendments to the act have been made over the years to address implementation challenges, improve transparency and accountability, and strengthen the rights of workers and beneficiaries.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One of the significant milestones in MNREGA's evolution was the introduction of digital platforms and information systems to streamline processes, monitor progress, and ensure timely payments to workers. The introduction of Aadhaar-based biometric authentication and direct benefit transfers (DBT) has helped in reducing leakages and ensuring the efficient delivery of benefits to beneficiaries.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Furthermore, MNREGA has been instrumental in promoting social inclusion, gender equality, and environmental sustainability. The program prioritizes the participation of women and marginalized groups in the workforce, and it mandates the allocation of at least one-third of the jobs to women. Additionally, MNREGA projects focus on natural resource management, water conservation, and environmental sustainability, contributing to rural resilience and ecological restoration.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MNREGA's development and evolution reflect India's commitment to addressing rural poverty, promoting inclusive growth, and empowering rural communities through employment generation and asset creation. Despite challenges and criticisms, MNREGA remains one of the world's largest social security programs, playing a crucial role in India's rural development landscape.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72003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C5F0C-392E-DA4E-742D-88197571569B}"/>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Objectives:</a:t>
            </a:r>
          </a:p>
        </p:txBody>
      </p:sp>
      <p:sp>
        <p:nvSpPr>
          <p:cNvPr id="3" name="Content Placeholder 2">
            <a:extLst>
              <a:ext uri="{FF2B5EF4-FFF2-40B4-BE49-F238E27FC236}">
                <a16:creationId xmlns:a16="http://schemas.microsoft.com/office/drawing/2014/main" id="{D0DA09F0-4009-44B0-85CB-736BF62FA911}"/>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Mahatma Gandhi National Rural Employment Guarantee Act (MGNREGA), commonly known as MNREGA, is a landmark social welfare program enacted by the Government of India with several key objectives: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Livelihood Security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aims to provide livelihood security to rural households by guaranteeing 100 days of wage employment per year to at least one member of each eligible household in rural areas. This ensures a basic level of income and economic stability for vulnerable rural communities.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Poverty Alleviation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is designed to alleviate poverty by providing employment opportunities to rural households, particularly during lean agricultural seasons or periods of economic distress. By offering wage employment, the program helps households meet their basic needs and reduces dependence on distress migration and external assistance.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Asset Creation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focuses on creating durable and productive assets for sustainable rural development. Projects undertaken under the program include the construction of rural infrastructure such as roads, water conservation structures, irrigation facilities, and rural housing, thereby enhancing rural connectivity, productivity, and resilience.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410575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A00F4-071A-F40B-969D-459295D154B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2538D7D-47BA-843C-7E40-4C0368160EF3}"/>
              </a:ext>
            </a:extLst>
          </p:cNvPr>
          <p:cNvSpPr>
            <a:spLocks noGrp="1"/>
          </p:cNvSpPr>
          <p:nvPr>
            <p:ph idx="1"/>
          </p:nvPr>
        </p:nvSpPr>
        <p:spPr/>
        <p:txBody>
          <a:bodyPr>
            <a:normAutofit fontScale="77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4.Social Inclusion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promotes social inclusion by prioritizing the participation of women, Scheduled Castes (SCs), Scheduled Tribes (STs), and other marginalized groups in the workforce. The program ensures equal opportunities and wages for all workers, irrespective of gender, caste, or ethnicity, thereby empowering marginalized communities and promoting social equity.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5.Environmental Sustainability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emphasizes environmental sustainability by supporting projects that focus on natural resource management, soil conservation, watershed development, and afforestation. By promoting eco-friendly and climate-resilient practices, the program contributes to rural ecological restoration and resilience-building, mitigating the adverse impacts of climate change and environmental degradation.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objectives of MNREGA revolve around promoting rural livelihoods, reducing poverty, empowering marginalized communities, enhancing rural infrastructure, and fostering sustainable development in rural India. Through its multi-dimensional approach, MNREGA aims to address the root causes of rural poverty and unemployment while promoting inclusive and equitable growth in India's rural landscape.</a:t>
            </a:r>
          </a:p>
          <a:p>
            <a:endParaRPr lang="en-IN" dirty="0"/>
          </a:p>
        </p:txBody>
      </p:sp>
    </p:spTree>
    <p:extLst>
      <p:ext uri="{BB962C8B-B14F-4D97-AF65-F5344CB8AC3E}">
        <p14:creationId xmlns:p14="http://schemas.microsoft.com/office/powerpoint/2010/main" val="82292844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1669-D316-AA29-D2D3-BA0425A17F91}"/>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Elements:</a:t>
            </a:r>
          </a:p>
        </p:txBody>
      </p:sp>
      <p:sp>
        <p:nvSpPr>
          <p:cNvPr id="3" name="Content Placeholder 2">
            <a:extLst>
              <a:ext uri="{FF2B5EF4-FFF2-40B4-BE49-F238E27FC236}">
                <a16:creationId xmlns:a16="http://schemas.microsoft.com/office/drawing/2014/main" id="{9991559E-D14B-374E-E747-B53319961EE3}"/>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Mahatma Gandhi National Rural Employment Guarantee Act (MGNREGA) is a comprehensive social welfare program that comprises several key elements aimed at providing livelihood security, poverty alleviation, and rural development. Here are the main elements of MNREGA:</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Employment Guarantee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core element of MNREGA is the guarantee of 100 days of wage employment per year to at least one member of each eligible rural household. This guarantee ensures that households have access to a minimum level of employment, providing them with a source of income during times of economic distress or seasonal unemployment.</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Legal Entitlement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provides a legal entitlement to employment, ensuring that eligible rural households can demand work from the government if they are willing to participate in the program. This legal entitlement empowers rural communities to hold the government accountable for providing employment opportunities as per the provisions of the act.</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Worksite Creation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involves the creation of worksites at the local level where rural households can participate in various types of manual labor-intensive projects. These projects include the construction of rural infrastructure such as roads, water conservation structures, irrigation facilities, rural housing, and community assets.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Social Inclusion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prioritizes the participation of women, Scheduled Castes (SCs), Scheduled Tribes (STs), and other marginalized groups in the workforce. The program ensures equal opportunities and wages for all workers, irrespective of gender, caste, or ethnicity, thereby promoting social inclusion and empowering marginalized communities.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987406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A634D-F330-6721-D898-6704D6EBAC1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8C3488C-BA74-ABF9-1173-953C09DFEA8C}"/>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5.Wage Payment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mandates the timely payment of wages to workers within 15 days of completion of work. Wages are directly transferred into the bank or post office accounts of workers through electronic fund transfer (EFT) or other cashless payment mechanisms, ensuring transparency, accountability, and efficiency in wage disbursal.</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6.Job Card</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Every rural household eligible for MNREGA employment is issued a job card, which serves as a key document for accessing employment opportunities under the program. The job card contains details of household members, entitlement to employment, and records of work done and wages earned.</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7.Gram Panchayat Oversight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implementation is overseen by Gram Panchayats (village councils) at the grassroots level. Gram Panchayats play a crucial role in the planning, implementation, and monitoring of MNREGA works, ensuring community participation, transparency, and accountability in program delivery.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8.Social Audit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incorporates social audits as a tool for ensuring transparency, accountability, and public participation in program implementation. Social audits involve the independent verification of works undertaken, wages paid, and compliance with program guidelines by local communities and civil society organizations.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9.Environmental Sustainability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MNREGA emphasizes environmental sustainability by promoting projects that focus on natural resource management, soil conservation, watershed development, afforestation, and eco-friendly practices. These projects contribute to rural ecological restoration, climate resilience, and environmental sustainability.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these elements of MNREGA work together to achieve the program's objectives of providing employment security, poverty alleviation, social inclusion, and rural development in India's rural areas. Through its multi-dimensional approach, MNREGA aims to address the root causes of rural poverty and unemployment while promoting inclusive and sustainable growth.</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7460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07547-92E6-1CFE-8EE8-504754F34A5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E43D770-BDC6-271C-FFF4-284821E14A7F}"/>
              </a:ext>
            </a:extLst>
          </p:cNvPr>
          <p:cNvSpPr>
            <a:spLocks noGrp="1"/>
          </p:cNvSpPr>
          <p:nvPr>
            <p:ph idx="1"/>
          </p:nvPr>
        </p:nvSpPr>
        <p:spPr/>
        <p:txBody>
          <a:bodyPr>
            <a:normAutofit fontScale="70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the Mahatma Gandhi National Rural Employment Guarantee Act (MGNREGA) stands as a landmark social welfare program in India, with a significant impact on rural livelihoods, poverty alleviation, and rural development. Since its inception, MNREGA has provided millions of rural households with employment opportunities, ensuring a basic level of income security and economic stability. By guaranteeing 100 days of wage employment per year to eligible households, MNREGA has helped reduce distress migration, improve rural infrastructure, and empower marginalized communities, particularly women and socially disadvantaged groups.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Despite challenges and criticisms, MNREGA has demonstrated its resilience and relevance as one of the world's largest social security programs. Its emphasis on social inclusion, transparency, and environmental sustainability has contributed to its success in promoting rural resilience and ecological restoration. Moving forward, MNREGA requires continued support, innovation, and adaptation to address emerging challenges such as climate change, technological advancement, and evolving patterns of rural poverty. By building on its strengths and addressing its weaknesses, MNREGA can continue to play a vital role in advancing rural development, social justice, and inclusive growth in India.</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480571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E63DD-6D0F-79D9-5599-40CCC6B7617C}"/>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NHRM:</a:t>
            </a:r>
          </a:p>
        </p:txBody>
      </p:sp>
      <p:sp>
        <p:nvSpPr>
          <p:cNvPr id="3" name="Content Placeholder 2">
            <a:extLst>
              <a:ext uri="{FF2B5EF4-FFF2-40B4-BE49-F238E27FC236}">
                <a16:creationId xmlns:a16="http://schemas.microsoft.com/office/drawing/2014/main" id="{B914055D-F87A-F344-BB08-56224A99F982}"/>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National Rural Health Mission (NRHM) is a flagship initiative launched by the Government of India in 2005 to address the healthcare needs of rural populations and reduce health inequalities across the country. The NRHM aims to provide accessible, affordable, and quality healthcare services to rural communities, focusing on maternal and child health, communicable diseases, non-communicable diseases, and health infrastructure development.</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NRHM seeks to strengthen the healthcare delivery system at the grassroots level by enhancing infrastructure, human resources, and healthcare facilities in rural areas. It emphasizes the importance of community participation, decentralized decision-making, and intersectoral collaboration in achieving its objectives.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Key components of the NRHM include the establishment of sub-centers, primary health centers (PHCs), and community health centers (CHCs), as well as the deployment of trained health personnel such as Accredited Social Health Activists (ASHAs) and Auxiliary Nurse Midwives (ANMs) to provide doorstep healthcare services.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NRHM also focuses on promoting preventive and promotive healthcare interventions, improving access to essential drugs and diagnostics, and strengthening health information systems for effective monitoring and evaluation. Through its multi-dimensional approach, the NRHM aims to improve health outcomes, reduce maternal and child mortality rates, and enhance the overall well-being of rural communities in India.</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8334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9E21A-D6EF-EAF9-E02C-9A338E57E2D4}"/>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Institutional Approach:</a:t>
            </a:r>
          </a:p>
        </p:txBody>
      </p:sp>
      <p:sp>
        <p:nvSpPr>
          <p:cNvPr id="3" name="Content Placeholder 2">
            <a:extLst>
              <a:ext uri="{FF2B5EF4-FFF2-40B4-BE49-F238E27FC236}">
                <a16:creationId xmlns:a16="http://schemas.microsoft.com/office/drawing/2014/main" id="{0238D147-3C0F-3A0D-479C-440BEEF84CEF}"/>
              </a:ext>
            </a:extLst>
          </p:cNvPr>
          <p:cNvSpPr>
            <a:spLocks noGrp="1"/>
          </p:cNvSpPr>
          <p:nvPr>
            <p:ph idx="1"/>
          </p:nvPr>
        </p:nvSpPr>
        <p:spPr/>
        <p:txBody>
          <a:bodyPr>
            <a:normAutofit fontScale="92500" lnSpcReduction="1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The institutional approach to public policy focuses on the role of formal institutions, such as government agencies, legislative bodies, and courts, in shaping policy outcomes. This perspective emphasizes the importance of institutional structures, rules, and procedures in influencing the behavior of policymakers and the outcomes of the policymaking process.</a:t>
            </a:r>
          </a:p>
          <a:p>
            <a:pPr algn="just"/>
            <a:r>
              <a:rPr lang="en-US" b="0" i="0" dirty="0">
                <a:solidFill>
                  <a:srgbClr val="0D0D0D"/>
                </a:solidFill>
                <a:effectLst/>
                <a:latin typeface="Times New Roman" panose="02020603050405020304" pitchFamily="18" charset="0"/>
                <a:cs typeface="Times New Roman" panose="02020603050405020304" pitchFamily="18" charset="0"/>
              </a:rPr>
              <a:t>One of the key contributors to the institutional approach is Douglas North, an American economist and Nobel laureate. North's work on institutions highlighted their role in reducing uncertainty and facilitating economic exchange. He argued that institutions provide the framework within which individuals and organizations interact, influencing their incentives and behavior. In the context of public policy, North's insights suggest that institutional structures and processes shape the incentives facing policymakers and affect the decisions they make.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355300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C1ACB-1749-1802-3F5A-1A87B19F765C}"/>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Origin/History/Evolution/Development:</a:t>
            </a:r>
            <a:endParaRPr lang="en-IN" dirty="0"/>
          </a:p>
        </p:txBody>
      </p:sp>
      <p:sp>
        <p:nvSpPr>
          <p:cNvPr id="3" name="Content Placeholder 2">
            <a:extLst>
              <a:ext uri="{FF2B5EF4-FFF2-40B4-BE49-F238E27FC236}">
                <a16:creationId xmlns:a16="http://schemas.microsoft.com/office/drawing/2014/main" id="{50A4A770-6F43-BA62-6B41-6CE7D68DBF04}"/>
              </a:ext>
            </a:extLst>
          </p:cNvPr>
          <p:cNvSpPr>
            <a:spLocks noGrp="1"/>
          </p:cNvSpPr>
          <p:nvPr>
            <p:ph idx="1"/>
          </p:nvPr>
        </p:nvSpPr>
        <p:spPr/>
        <p:txBody>
          <a:bodyPr>
            <a:normAutofit fontScale="7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National Rural Health Mission (NRHM) has its origins in India's commitment to improving healthcare access and outcomes in rural areas. Before the NRHM, various health programs were implemented in India, but they often lacked coordination and comprehensive coverage. Recognizing the need for a more holistic approach, the Government of India launched the NRHM in 2005 as a flagship initiative under the Ministry of Health and Family Welfare.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NRHM was conceptualized to address the significant disparities in healthcare access and outcomes between rural and urban areas. Its primary goal was to provide accessible, affordable, and quality healthcare services to rural populations, with a focus on maternal and child health, reproductive health, infectious diseases, and healthcare infrastructure development.</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NRHM's development can be traced back to earlier health programs such as the Child Survival and Safe Motherhood (CSSM) Program, the Reproductive and Child Health (RCH) Program, and the National Disease Control Programs. These initiatives laid the groundwork for the NRHM's key strategies and interventions, including strengthening primary healthcare delivery, promoting community participation, and addressing social determinants of health.</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413232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653D1-4986-03FA-58F5-FA86D91691F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0E8B9DD-8FFE-620E-FDEF-15AAA6A231F7}"/>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NRHM introduced several innovative approaches to healthcare delivery in rural areas. One of its hallmark initiatives was the deployment of Accredited Social Health Activists (ASHAs), who serve as community health workers responsible for mobilizing communities, providing doorstep healthcare services, and promoting preventive and promotive healthcare practices. Additionally, the NRHM focused on enhancing infrastructure, human resources, and healthcare facilities at the grassroots level, including the establishment of sub-centers, primary health centers (PHCs), and community health centers (CHCs).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 the years, the NRHM evolved into the National Health Mission (NHM) in 2013, with the integration of the NRHM and other health programs such as the National Urban Health Mission (NUHM) and various disease control programs. This transition aimed to streamline health service delivery, improve program management, and achieve greater synergy between rural and urban health initiatives.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NHM continues to prioritize maternal and child health, reproductive health, communicable diseases, and non-communicable diseases, while also addressing emerging health challenges such as nutrition, sanitation, and mental health. It emphasizes the importance of community engagement, decentralized governance, and intersectoral collaboration in achieving its objectives.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evolution of the NRHM into the NHM reflects India's ongoing commitment to strengthening its healthcare system and improving health outcomes for all its citizens, particularly those living in rural and underserved areas. Through its continued efforts and innovations, the NHM aims to ensure universal access to healthcare, reduce health inequalities, and promote the overall well-being of the population.</a:t>
            </a:r>
          </a:p>
          <a:p>
            <a:endParaRPr lang="en-IN" dirty="0"/>
          </a:p>
        </p:txBody>
      </p:sp>
    </p:spTree>
    <p:extLst>
      <p:ext uri="{BB962C8B-B14F-4D97-AF65-F5344CB8AC3E}">
        <p14:creationId xmlns:p14="http://schemas.microsoft.com/office/powerpoint/2010/main" val="58672163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EA970-4A9C-B6EF-E419-AA456B699780}"/>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Objectives:</a:t>
            </a:r>
            <a:endParaRPr lang="en-IN" dirty="0"/>
          </a:p>
        </p:txBody>
      </p:sp>
      <p:sp>
        <p:nvSpPr>
          <p:cNvPr id="3" name="Content Placeholder 2">
            <a:extLst>
              <a:ext uri="{FF2B5EF4-FFF2-40B4-BE49-F238E27FC236}">
                <a16:creationId xmlns:a16="http://schemas.microsoft.com/office/drawing/2014/main" id="{4EDAF5B4-13C0-5B17-702A-A941AEC29C13}"/>
              </a:ext>
            </a:extLst>
          </p:cNvPr>
          <p:cNvSpPr>
            <a:spLocks noGrp="1"/>
          </p:cNvSpPr>
          <p:nvPr>
            <p:ph idx="1"/>
          </p:nvPr>
        </p:nvSpPr>
        <p:spPr/>
        <p:txBody>
          <a:bodyPr>
            <a:normAutofit fontScale="7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National Rural Health Mission (NRHM) aims to address the healthcare needs of rural populations in India by focusing on several key objectives: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Improving Access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NRHM aims to improve access to healthcare services by strengthening infrastructure, expanding health facilities, and deploying trained health personnel in rural areas. It focuses on enhancing the availability and affordability of essential healthcare services closer to the doorstep of rural communities.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Enhancing Quality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Another objective of the NRHM is to enhance the quality of healthcare services provided in rural areas. It emphasizes the importance of adopting evidence-based practices, ensuring the availability of essential drugs and diagnostics, and promoting standards of care that meet national and international guidelines.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Promoting Preventive and Promotive Healthcare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NRHM aims to promote preventive and promotive healthcare interventions to prevent diseases, promote healthy behaviors, and improve health outcomes. It focuses on areas such as immunization, maternal and child health, family planning, sanitation, and nutrition to prevent illnesses and promote well-being.</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265894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914C2-6BED-00A3-EDFA-01E6B5B613B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6175339-4D8C-16CD-077C-173438273DFF}"/>
              </a:ext>
            </a:extLst>
          </p:cNvPr>
          <p:cNvSpPr>
            <a:spLocks noGrp="1"/>
          </p:cNvSpPr>
          <p:nvPr>
            <p:ph idx="1"/>
          </p:nvPr>
        </p:nvSpPr>
        <p:spPr/>
        <p:txBody>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4.Empowering Communities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NRHM aims to empower rural communities to actively participate in their own health and well-being. It promotes community mobilization, awareness, and participation in healthcare decision-making, planning, and implementation processes.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5.Reducing Health Inequalities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NRHM seeks to reduce health inequalities between rural and urban areas and among different socioeconomic groups. It targets underserved populations, marginalized communities, and vulnerable groups to ensure equitable access to healthcare services and improve health outcomes for all.</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073222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E32E3-D7F7-821C-E198-12734E8C096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Elements:</a:t>
            </a:r>
            <a:endParaRPr lang="en-IN" dirty="0"/>
          </a:p>
        </p:txBody>
      </p:sp>
      <p:sp>
        <p:nvSpPr>
          <p:cNvPr id="3" name="Content Placeholder 2">
            <a:extLst>
              <a:ext uri="{FF2B5EF4-FFF2-40B4-BE49-F238E27FC236}">
                <a16:creationId xmlns:a16="http://schemas.microsoft.com/office/drawing/2014/main" id="{01855A7B-80DF-56B4-33AD-D0CCAD7A8596}"/>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Söhne"/>
              </a:rPr>
            </a:br>
            <a:r>
              <a:rPr lang="en-US" b="0" i="0" dirty="0">
                <a:solidFill>
                  <a:srgbClr val="0D0D0D"/>
                </a:solidFill>
                <a:effectLst/>
                <a:highlight>
                  <a:srgbClr val="FFFFFF"/>
                </a:highlight>
                <a:latin typeface="Söhne"/>
              </a:rPr>
              <a:t>The National Rural Health Mission (NRHM) encompasses several key elements aimed at addressing the healthcare needs of rural populations in India comprehensively. These elements work together to achieve the overarching goals of improving access to healthcare, enhancing quality, promoting preventive and promotive healthcare, empowering communities, and reducing health inequalities. Here are the main elements of the NRHM:</a:t>
            </a:r>
          </a:p>
          <a:p>
            <a:pPr algn="just">
              <a:buFont typeface="+mj-lt"/>
              <a:buAutoNum type="arabicPeriod"/>
            </a:pPr>
            <a:r>
              <a:rPr lang="en-US" b="1" i="0" dirty="0">
                <a:solidFill>
                  <a:srgbClr val="0D0D0D"/>
                </a:solidFill>
                <a:effectLst/>
                <a:highlight>
                  <a:srgbClr val="FFFFFF"/>
                </a:highlight>
                <a:latin typeface="Söhne"/>
              </a:rPr>
              <a:t>Health Infrastructure Strengthening</a:t>
            </a:r>
            <a:r>
              <a:rPr lang="en-US" b="0" i="0" dirty="0">
                <a:solidFill>
                  <a:srgbClr val="0D0D0D"/>
                </a:solidFill>
                <a:effectLst/>
                <a:highlight>
                  <a:srgbClr val="FFFFFF"/>
                </a:highlight>
                <a:latin typeface="Söhne"/>
              </a:rPr>
              <a:t>: The NRHM focuses on strengthening health infrastructure in rural areas by upgrading existing healthcare facilities and establishing new ones. This includes the development of sub-centers, primary health centers (PHCs), community health centers (CHCs), and district hospitals to provide comprehensive healthcare services closer to the community.</a:t>
            </a:r>
          </a:p>
          <a:p>
            <a:pPr algn="just">
              <a:buFont typeface="+mj-lt"/>
              <a:buAutoNum type="arabicPeriod"/>
            </a:pPr>
            <a:r>
              <a:rPr lang="en-US" b="1" i="0" dirty="0">
                <a:solidFill>
                  <a:srgbClr val="0D0D0D"/>
                </a:solidFill>
                <a:effectLst/>
                <a:highlight>
                  <a:srgbClr val="FFFFFF"/>
                </a:highlight>
                <a:latin typeface="Söhne"/>
              </a:rPr>
              <a:t>Human Resource Development</a:t>
            </a:r>
            <a:r>
              <a:rPr lang="en-US" b="0" i="0" dirty="0">
                <a:solidFill>
                  <a:srgbClr val="0D0D0D"/>
                </a:solidFill>
                <a:effectLst/>
                <a:highlight>
                  <a:srgbClr val="FFFFFF"/>
                </a:highlight>
                <a:latin typeface="Söhne"/>
              </a:rPr>
              <a:t>: The NRHM emphasizes the recruitment, training, and deployment of qualified healthcare professionals in rural areas. It aims to address the shortage of doctors, nurses, paramedical staff, and community health workers by incentivizing rural postings, providing training programs, and supporting career advancement opportunities.</a:t>
            </a:r>
          </a:p>
          <a:p>
            <a:pPr algn="just">
              <a:buFont typeface="+mj-lt"/>
              <a:buAutoNum type="arabicPeriod"/>
            </a:pPr>
            <a:r>
              <a:rPr lang="en-US" b="1" i="0" dirty="0">
                <a:solidFill>
                  <a:srgbClr val="0D0D0D"/>
                </a:solidFill>
                <a:effectLst/>
                <a:highlight>
                  <a:srgbClr val="FFFFFF"/>
                </a:highlight>
                <a:latin typeface="Söhne"/>
              </a:rPr>
              <a:t>Community Participation and Empowerment</a:t>
            </a:r>
            <a:r>
              <a:rPr lang="en-US" b="0" i="0" dirty="0">
                <a:solidFill>
                  <a:srgbClr val="0D0D0D"/>
                </a:solidFill>
                <a:effectLst/>
                <a:highlight>
                  <a:srgbClr val="FFFFFF"/>
                </a:highlight>
                <a:latin typeface="Söhne"/>
              </a:rPr>
              <a:t>: Community participation is a cornerstone of the NRHM, empowering local communities to actively engage in healthcare decision-making, planning, and implementation processes. The NRHM promotes the formation of Village Health and Sanitation Committees (VHSCs) and encourages community involvement in health awareness campaigns, health education, and demand generation for healthcare services.</a:t>
            </a:r>
          </a:p>
          <a:p>
            <a:pPr algn="just">
              <a:buFont typeface="+mj-lt"/>
              <a:buAutoNum type="arabicPeriod"/>
            </a:pPr>
            <a:r>
              <a:rPr lang="en-US" b="1" i="0" dirty="0">
                <a:solidFill>
                  <a:srgbClr val="0D0D0D"/>
                </a:solidFill>
                <a:effectLst/>
                <a:highlight>
                  <a:srgbClr val="FFFFFF"/>
                </a:highlight>
                <a:latin typeface="Söhne"/>
              </a:rPr>
              <a:t>ASHA (Accredited Social Health Activist) Scheme</a:t>
            </a:r>
            <a:r>
              <a:rPr lang="en-US" b="0" i="0" dirty="0">
                <a:solidFill>
                  <a:srgbClr val="0D0D0D"/>
                </a:solidFill>
                <a:effectLst/>
                <a:highlight>
                  <a:srgbClr val="FFFFFF"/>
                </a:highlight>
                <a:latin typeface="Söhne"/>
              </a:rPr>
              <a:t>: The NRHM introduced the ASHA scheme to bridge the gap between healthcare providers and rural communities. ASHAs are trained female community health workers responsible for mobilizing communities, promoting preventive and promotive healthcare practices, facilitating access to healthcare services, and assisting in the implementation of various health programs.</a:t>
            </a:r>
          </a:p>
          <a:p>
            <a:pPr algn="just"/>
            <a:endParaRPr lang="en-IN" dirty="0"/>
          </a:p>
        </p:txBody>
      </p:sp>
    </p:spTree>
    <p:extLst>
      <p:ext uri="{BB962C8B-B14F-4D97-AF65-F5344CB8AC3E}">
        <p14:creationId xmlns:p14="http://schemas.microsoft.com/office/powerpoint/2010/main" val="24157900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16AF8-8377-B647-2321-89E60CDC34A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A50913A-8E4B-0BC0-328E-F232A8CAD615}"/>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Söhne"/>
              </a:rPr>
              <a:t>6.Janani Suraksha Yojana (JSY)</a:t>
            </a:r>
            <a:r>
              <a:rPr lang="en-US" b="0" i="0" dirty="0">
                <a:solidFill>
                  <a:srgbClr val="0D0D0D"/>
                </a:solidFill>
                <a:effectLst/>
                <a:highlight>
                  <a:srgbClr val="FFFFFF"/>
                </a:highlight>
                <a:latin typeface="Söhne"/>
              </a:rPr>
              <a:t>: JSY is a flagship program under the NRHM aimed at reducing maternal and neonatal mortality by promoting institutional deliveries. It provides cash incentives to pregnant women for delivering babies in healthcare facilities and accessing antenatal and postnatal care services, thereby encouraging institutional deliveries and ensuring safe motherhood.</a:t>
            </a:r>
          </a:p>
          <a:p>
            <a:pPr marL="0" indent="0" algn="just">
              <a:buNone/>
            </a:pPr>
            <a:r>
              <a:rPr lang="en-US" b="1" i="0" dirty="0">
                <a:solidFill>
                  <a:srgbClr val="0D0D0D"/>
                </a:solidFill>
                <a:effectLst/>
                <a:highlight>
                  <a:srgbClr val="FFFFFF"/>
                </a:highlight>
                <a:latin typeface="Söhne"/>
              </a:rPr>
              <a:t>7.Infrastructure Development</a:t>
            </a:r>
            <a:r>
              <a:rPr lang="en-US" b="0" i="0" dirty="0">
                <a:solidFill>
                  <a:srgbClr val="0D0D0D"/>
                </a:solidFill>
                <a:effectLst/>
                <a:highlight>
                  <a:srgbClr val="FFFFFF"/>
                </a:highlight>
                <a:latin typeface="Söhne"/>
              </a:rPr>
              <a:t>: The NRHM focuses on infrastructure development to improve the quality and availability of healthcare services in rural areas. This includes the construction and renovation of healthcare facilities, provision of medical equipment and supplies, and strengthening referral linkages between primary, secondary, and tertiary healthcare facilities.</a:t>
            </a:r>
          </a:p>
          <a:p>
            <a:pPr marL="0" indent="0" algn="just">
              <a:buNone/>
            </a:pPr>
            <a:r>
              <a:rPr lang="en-US" b="1" i="0" dirty="0">
                <a:solidFill>
                  <a:srgbClr val="0D0D0D"/>
                </a:solidFill>
                <a:effectLst/>
                <a:highlight>
                  <a:srgbClr val="FFFFFF"/>
                </a:highlight>
                <a:latin typeface="Söhne"/>
              </a:rPr>
              <a:t>8.Health Information Systems</a:t>
            </a:r>
            <a:r>
              <a:rPr lang="en-US" b="0" i="0" dirty="0">
                <a:solidFill>
                  <a:srgbClr val="0D0D0D"/>
                </a:solidFill>
                <a:effectLst/>
                <a:highlight>
                  <a:srgbClr val="FFFFFF"/>
                </a:highlight>
                <a:latin typeface="Söhne"/>
              </a:rPr>
              <a:t>: The NRHM emphasizes the development and utilization of health information systems for monitoring, evaluation, and decision-making. It promotes the implementation of Health Management Information Systems (HMIS) and District Health Information Systems (DHIS) to collect, analyze, and disseminate health data for evidence-based planning and resource allocation.</a:t>
            </a:r>
          </a:p>
          <a:p>
            <a:pPr marL="0" indent="0" algn="just">
              <a:buNone/>
            </a:pPr>
            <a:r>
              <a:rPr lang="en-US" b="1" i="0" dirty="0">
                <a:solidFill>
                  <a:srgbClr val="0D0D0D"/>
                </a:solidFill>
                <a:effectLst/>
                <a:highlight>
                  <a:srgbClr val="FFFFFF"/>
                </a:highlight>
                <a:latin typeface="Söhne"/>
              </a:rPr>
              <a:t>9.Innovative Financing</a:t>
            </a:r>
            <a:r>
              <a:rPr lang="en-US" b="0" i="0" dirty="0">
                <a:solidFill>
                  <a:srgbClr val="0D0D0D"/>
                </a:solidFill>
                <a:effectLst/>
                <a:highlight>
                  <a:srgbClr val="FFFFFF"/>
                </a:highlight>
                <a:latin typeface="Söhne"/>
              </a:rPr>
              <a:t>: The NRHM explores innovative financing mechanisms to mobilize resources and improve the efficiency and effectiveness of healthcare service delivery. This includes the use of performance-based financing, public-private partnerships, and health insurance schemes to increase access to healthcare services and ensure financial protection for rural populations.</a:t>
            </a:r>
          </a:p>
          <a:p>
            <a:pPr algn="just"/>
            <a:r>
              <a:rPr lang="en-US" b="0" i="0" dirty="0">
                <a:solidFill>
                  <a:srgbClr val="0D0D0D"/>
                </a:solidFill>
                <a:effectLst/>
                <a:highlight>
                  <a:srgbClr val="FFFFFF"/>
                </a:highlight>
                <a:latin typeface="Söhne"/>
              </a:rPr>
              <a:t>Overall, these elements of the NRHM work in synergy to strengthen rural healthcare systems, improve health outcomes, and promote the well-being of rural communities in India. By addressing the multifaceted challenges of rural healthcare delivery, the NRHM contributes to achieving the broader goals of health equity, social justice, and sustainable development.</a:t>
            </a:r>
          </a:p>
          <a:p>
            <a:endParaRPr lang="en-IN" dirty="0"/>
          </a:p>
        </p:txBody>
      </p:sp>
    </p:spTree>
    <p:extLst>
      <p:ext uri="{BB962C8B-B14F-4D97-AF65-F5344CB8AC3E}">
        <p14:creationId xmlns:p14="http://schemas.microsoft.com/office/powerpoint/2010/main" val="254201048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7D867-8248-AF8D-F948-3A556CF68DA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67C1316-8215-B8AE-510B-E2C835B639F7}"/>
              </a:ext>
            </a:extLst>
          </p:cNvPr>
          <p:cNvSpPr>
            <a:spLocks noGrp="1"/>
          </p:cNvSpPr>
          <p:nvPr>
            <p:ph idx="1"/>
          </p:nvPr>
        </p:nvSpPr>
        <p:spPr/>
        <p:txBody>
          <a:bodyPr>
            <a:normAutofit fontScale="70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the National Rural Health Mission (NRHM) stands as a landmark initiative in India's healthcare landscape, with a significant impact on rural health outcomes and community well-being. Since its inception, the NRHM has made commendable strides in improving access to healthcare services, enhancing infrastructure, empowering communities, and reducing health inequalities in rural areas.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Through innovative approaches such as the deployment of Accredited Social Health Activists (ASHAs), the implementation of Janani Suraksha Yojana (JSY), and the establishment of Village Health and Sanitation Committees (VHSCs), the NRHM has brought essential healthcare closer to rural communities, leading to tangible improvements in maternal and child health indicators, disease prevention, and healthcare utilization.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Despite challenges and limitations, the NRHM's holistic approach, community engagement, and focus on equity and inclusivity have positioned it as a key driver of rural health development in India. Moving forward, sustained commitment, investment, and innovation will be essential to build upon the NRHM's successes and address remaining healthcare gaps, ultimately ensuring health for all and achieving the broader goals of sustainable development and social justice in rural India.</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384479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41547-B4D7-BEB2-A233-8D90AC7EB42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RTE:</a:t>
            </a:r>
          </a:p>
        </p:txBody>
      </p:sp>
      <p:sp>
        <p:nvSpPr>
          <p:cNvPr id="3" name="Content Placeholder 2">
            <a:extLst>
              <a:ext uri="{FF2B5EF4-FFF2-40B4-BE49-F238E27FC236}">
                <a16:creationId xmlns:a16="http://schemas.microsoft.com/office/drawing/2014/main" id="{F994BF8B-2A06-BC61-AB57-5D6A7BD8D9B6}"/>
              </a:ext>
            </a:extLst>
          </p:cNvPr>
          <p:cNvSpPr>
            <a:spLocks noGrp="1"/>
          </p:cNvSpPr>
          <p:nvPr>
            <p:ph idx="1"/>
          </p:nvPr>
        </p:nvSpPr>
        <p:spPr/>
        <p:txBody>
          <a:bodyPr>
            <a:normAutofit fontScale="77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Right to Education (RTE) Act, enacted in India in 2009, is a landmark legislation aimed at ensuring free and compulsory education for all children aged 6 to 14 years. It is based on the fundamental belief that education is a fundamental right and a key instrument for social justice and empowerment. The RTE Act mandates that every child has the right to access quality education without discrimination based on gender, caste, religion, or socio-economic status.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RTE Act places several obligations on the government, including the provision of free education, adequate infrastructure, trained teachers, and inclusive schooling facilities. It also prohibits practices such as discrimination, corporal punishment, and screening procedures that may hinder a child's access to education.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RTE Act represents a significant step towards achieving universal primary education and bridging the gap in educational opportunities between privileged and marginalized sections of society. By making education a justiciable right, the RTE Act aims to create a more equitable and inclusive society where every child has the opportunity to fulfill their potential and contribute to the nation's development.</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79397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E43CA-EA85-EB96-01AA-C389F10D5069}"/>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Origin/History/Evolution/Development:</a:t>
            </a:r>
            <a:endParaRPr lang="en-IN" dirty="0"/>
          </a:p>
        </p:txBody>
      </p:sp>
      <p:sp>
        <p:nvSpPr>
          <p:cNvPr id="3" name="Content Placeholder 2">
            <a:extLst>
              <a:ext uri="{FF2B5EF4-FFF2-40B4-BE49-F238E27FC236}">
                <a16:creationId xmlns:a16="http://schemas.microsoft.com/office/drawing/2014/main" id="{D44968F1-02C7-2540-F5AF-B59DD51312A0}"/>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Right to Education (RTE) Act in India has its roots in various social and educational movements aimed at promoting universal access to education and addressing educational disparities. The historical evolution of RTE can be traced through several key milestones: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Pre-Independence Era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demand for universal education was a central component of the Indian freedom struggle. Leaders like Mahatma Gandhi and Rabindranath Tagore advocated for free and compulsory education as a means of empowering the masses and building a strong nation.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Post-Independence Period</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After independence in 1947, education was recognized as a fundamental right under the Indian Constitution. Article 45 of the Constitution, part of the Directive Principles of State Policy, stated that the state should endeavor to provide free and compulsory education for all children up to the age of 14 within ten years of the Constitution's commencement.</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Sarva Shiksha Abhiyan (SSA)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 the late 1990s and early 2000s, the government launched the Sarva Shiksha Abhiyan (SSA), a flagship program aimed at achieving universal elementary education. SSA focused on improving access, retention, and quality of education, laying the groundwork for the RTE Act.</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Enactment of RTE Act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RTE Act was passed by the Indian Parliament on August 4, 2009, and came into effect on April 1, 2010. It marked a significant milestone in India's education policy by making free and compulsory education a fundamental right for all children aged 6 to 14 years.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630591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A8F8-4BFF-A830-FE08-052837141C4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977902A-6C86-0C04-7B33-F19358079663}"/>
              </a:ext>
            </a:extLst>
          </p:cNvPr>
          <p:cNvSpPr>
            <a:spLocks noGrp="1"/>
          </p:cNvSpPr>
          <p:nvPr>
            <p:ph idx="1"/>
          </p:nvPr>
        </p:nvSpPr>
        <p:spPr/>
        <p:txBody>
          <a:bodyPr>
            <a:normAutofit fontScale="62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5.Key Provisions of RTE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RTE Act mandates that every child has the right to free and compulsory education in a neighborhood school up to the elementary level. It prohibits discrimination, ensures the appointment of trained teachers, mandates infrastructure norms, and promotes inclusive education practices.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6.Implementation Challenges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Despite its progressive provisions, the RTE Act has faced implementation challenges related to inadequate infrastructure, teacher shortages, quality issues, and funding constraints. These challenges have hindered the effective realization of the Act's objectives in some regions.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7.Amendments and Reforms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Over the years, there have been discussions and debates on amending the RTE Act to address its shortcomings and improve implementation. Proposed amendments include extending the RTE Act to cover early childhood education, enhancing teacher training and accountability, and mobilizing additional resources for education.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8.Impact and Achievements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Despite challenges, the RTE Act has had a significant impact on improving access to education, reducing dropout rates, and promoting inclusive schooling practices. It has helped increase enrollment, particularly among marginalized and disadvantaged communities, and raised awareness about the importance of education as a fundamental right.</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evolution of the RTE Act reflects India's commitment to ensuring universal access to quality education and addressing educational disparities. While progress has been made, sustained efforts are needed to overcome implementation challenges and fully realize the vision of inclusive and equitable education for all children in India.</a:t>
            </a:r>
          </a:p>
          <a:p>
            <a:endParaRPr lang="en-IN" dirty="0"/>
          </a:p>
        </p:txBody>
      </p:sp>
    </p:spTree>
    <p:extLst>
      <p:ext uri="{BB962C8B-B14F-4D97-AF65-F5344CB8AC3E}">
        <p14:creationId xmlns:p14="http://schemas.microsoft.com/office/powerpoint/2010/main" val="3932633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DED873-1EED-7AB4-A208-76A0B163B0CA}"/>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Another influential figure in the institutional approach is Elinor Ostrom, an American political economist and Nobel laureate. Ostrom's research focused on the governance of common pool resources, such as forests and fisheries, and the role of institutions in managing these resources sustainably. Her work highlighted the importance of institutional arrangements, such as property rights regimes and community-based governance systems, in addressing collective action problems and promoting cooperation among resource users.</a:t>
            </a:r>
          </a:p>
          <a:p>
            <a:pPr algn="just"/>
            <a:r>
              <a:rPr lang="en-US" b="0" i="0" dirty="0">
                <a:solidFill>
                  <a:srgbClr val="0D0D0D"/>
                </a:solidFill>
                <a:effectLst/>
                <a:latin typeface="Times New Roman" panose="02020603050405020304" pitchFamily="18" charset="0"/>
                <a:cs typeface="Times New Roman" panose="02020603050405020304" pitchFamily="18" charset="0"/>
              </a:rPr>
              <a:t>Additionally, scholars like Theda Skocpol have made significant contributions to the institutional approach by studying the role of institutions in shaping social policies. Skocpol's work on welfare state development emphasized the importance of political institutions, interest groups, and historical legacies in explaining variation in social policy outcomes across countries.</a:t>
            </a:r>
          </a:p>
          <a:p>
            <a:pPr algn="just"/>
            <a:r>
              <a:rPr lang="en-US" b="0" i="0" dirty="0">
                <a:solidFill>
                  <a:srgbClr val="0D0D0D"/>
                </a:solidFill>
                <a:effectLst/>
                <a:latin typeface="Times New Roman" panose="02020603050405020304" pitchFamily="18" charset="0"/>
                <a:cs typeface="Times New Roman" panose="02020603050405020304" pitchFamily="18" charset="0"/>
              </a:rPr>
              <a:t>The institutional approach to public policy provides valuable insights into the factors that influence policy outcomes, highlighting the role of formal rules, organizational structures, and decision-making processes in shaping policy choices and implementation. By focusing on institutions, this perspective helps policymakers and analysts understand the constraints and opportunities inherent in the policymaking process and identify strategies for achieving desired policy objectives within existing institutional contexts.</a:t>
            </a:r>
          </a:p>
          <a:p>
            <a:endParaRPr lang="en-IN" dirty="0"/>
          </a:p>
        </p:txBody>
      </p:sp>
    </p:spTree>
    <p:extLst>
      <p:ext uri="{BB962C8B-B14F-4D97-AF65-F5344CB8AC3E}">
        <p14:creationId xmlns:p14="http://schemas.microsoft.com/office/powerpoint/2010/main" val="338209863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7D3E-8B21-3871-0E0F-446E4CFAD9BF}"/>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Objectives:</a:t>
            </a:r>
            <a:endParaRPr lang="en-IN" dirty="0"/>
          </a:p>
        </p:txBody>
      </p:sp>
      <p:sp>
        <p:nvSpPr>
          <p:cNvPr id="3" name="Content Placeholder 2">
            <a:extLst>
              <a:ext uri="{FF2B5EF4-FFF2-40B4-BE49-F238E27FC236}">
                <a16:creationId xmlns:a16="http://schemas.microsoft.com/office/drawing/2014/main" id="{E3B1B7AD-AC1C-2227-D303-9669D0D53EBD}"/>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Söhne"/>
              </a:rPr>
              <a:t>The Right to Education (RTE) Act in India outlines several key objectives aimed at ensuring universal access to quality education for all children:</a:t>
            </a:r>
          </a:p>
          <a:p>
            <a:pPr algn="just">
              <a:buFont typeface="+mj-lt"/>
              <a:buAutoNum type="arabicPeriod"/>
            </a:pPr>
            <a:r>
              <a:rPr lang="en-US" b="1" i="0" dirty="0">
                <a:solidFill>
                  <a:srgbClr val="0D0D0D"/>
                </a:solidFill>
                <a:effectLst/>
                <a:highlight>
                  <a:srgbClr val="FFFFFF"/>
                </a:highlight>
                <a:latin typeface="Söhne"/>
              </a:rPr>
              <a:t>Compulsory Education</a:t>
            </a:r>
            <a:r>
              <a:rPr lang="en-US" b="0" i="0" dirty="0">
                <a:solidFill>
                  <a:srgbClr val="0D0D0D"/>
                </a:solidFill>
                <a:effectLst/>
                <a:highlight>
                  <a:srgbClr val="FFFFFF"/>
                </a:highlight>
                <a:latin typeface="Söhne"/>
              </a:rPr>
              <a:t>: The primary objective of RTE is to make education a fundamental right and ensure that every child between the ages of 6 and 14 receives compulsory education. This aims to eliminate barriers to schooling and promote universal enrollment.</a:t>
            </a:r>
          </a:p>
          <a:p>
            <a:pPr algn="just">
              <a:buFont typeface="+mj-lt"/>
              <a:buAutoNum type="arabicPeriod"/>
            </a:pPr>
            <a:r>
              <a:rPr lang="en-US" b="1" i="0" dirty="0">
                <a:solidFill>
                  <a:srgbClr val="0D0D0D"/>
                </a:solidFill>
                <a:effectLst/>
                <a:highlight>
                  <a:srgbClr val="FFFFFF"/>
                </a:highlight>
                <a:latin typeface="Söhne"/>
              </a:rPr>
              <a:t>Free Education</a:t>
            </a:r>
            <a:r>
              <a:rPr lang="en-US" b="0" i="0" dirty="0">
                <a:solidFill>
                  <a:srgbClr val="0D0D0D"/>
                </a:solidFill>
                <a:effectLst/>
                <a:highlight>
                  <a:srgbClr val="FFFFFF"/>
                </a:highlight>
                <a:latin typeface="Söhne"/>
              </a:rPr>
              <a:t>: RTE mandates that education should be provided free of cost to all children in government and government-aided schools. This objective aims to remove financial barriers to education and ensure equitable access to schooling for all children, regardless of their socio-economic background.</a:t>
            </a:r>
          </a:p>
          <a:p>
            <a:pPr algn="just">
              <a:buFont typeface="+mj-lt"/>
              <a:buAutoNum type="arabicPeriod"/>
            </a:pPr>
            <a:r>
              <a:rPr lang="en-US" b="1" i="0" dirty="0">
                <a:solidFill>
                  <a:srgbClr val="0D0D0D"/>
                </a:solidFill>
                <a:effectLst/>
                <a:highlight>
                  <a:srgbClr val="FFFFFF"/>
                </a:highlight>
                <a:latin typeface="Söhne"/>
              </a:rPr>
              <a:t>Quality Education</a:t>
            </a:r>
            <a:r>
              <a:rPr lang="en-US" b="0" i="0" dirty="0">
                <a:solidFill>
                  <a:srgbClr val="0D0D0D"/>
                </a:solidFill>
                <a:effectLst/>
                <a:highlight>
                  <a:srgbClr val="FFFFFF"/>
                </a:highlight>
                <a:latin typeface="Söhne"/>
              </a:rPr>
              <a:t>: Another objective of RTE is to improve the quality of education by setting standards for infrastructure, teacher qualifications, curriculum, and teaching-learning processes. This aims to enhance learning outcomes and ensure that children receive a meaningful and relevant education.</a:t>
            </a:r>
          </a:p>
          <a:p>
            <a:pPr algn="just">
              <a:buFont typeface="+mj-lt"/>
              <a:buAutoNum type="arabicPeriod"/>
            </a:pPr>
            <a:r>
              <a:rPr lang="en-US" b="1" i="0" dirty="0">
                <a:solidFill>
                  <a:srgbClr val="0D0D0D"/>
                </a:solidFill>
                <a:effectLst/>
                <a:highlight>
                  <a:srgbClr val="FFFFFF"/>
                </a:highlight>
                <a:latin typeface="Söhne"/>
              </a:rPr>
              <a:t>Inclusive Education</a:t>
            </a:r>
            <a:r>
              <a:rPr lang="en-US" b="0" i="0" dirty="0">
                <a:solidFill>
                  <a:srgbClr val="0D0D0D"/>
                </a:solidFill>
                <a:effectLst/>
                <a:highlight>
                  <a:srgbClr val="FFFFFF"/>
                </a:highlight>
                <a:latin typeface="Söhne"/>
              </a:rPr>
              <a:t>: RTE promotes inclusive education practices by prohibiting discrimination based on gender, caste, religion, or socio-economic status. It aims to create a conducive learning environment where all children, including those from marginalized and disadvantaged groups, can participate and thrive.</a:t>
            </a:r>
          </a:p>
          <a:p>
            <a:pPr algn="just">
              <a:buFont typeface="+mj-lt"/>
              <a:buAutoNum type="arabicPeriod"/>
            </a:pPr>
            <a:r>
              <a:rPr lang="en-US" b="1" i="0" dirty="0">
                <a:solidFill>
                  <a:srgbClr val="0D0D0D"/>
                </a:solidFill>
                <a:effectLst/>
                <a:highlight>
                  <a:srgbClr val="FFFFFF"/>
                </a:highlight>
                <a:latin typeface="Söhne"/>
              </a:rPr>
              <a:t>Child-Centric Approach</a:t>
            </a:r>
            <a:r>
              <a:rPr lang="en-US" b="0" i="0" dirty="0">
                <a:solidFill>
                  <a:srgbClr val="0D0D0D"/>
                </a:solidFill>
                <a:effectLst/>
                <a:highlight>
                  <a:srgbClr val="FFFFFF"/>
                </a:highlight>
                <a:latin typeface="Söhne"/>
              </a:rPr>
              <a:t>: RTE emphasizes a child-centric approach to education, focusing on the holistic development of every child. It aims to nurture their cognitive, social, emotional, and physical development, fostering their full potential and preparing them for active citizenship and lifelong learning.</a:t>
            </a:r>
          </a:p>
          <a:p>
            <a:pPr algn="just"/>
            <a:r>
              <a:rPr lang="en-US" b="0" i="0" dirty="0">
                <a:solidFill>
                  <a:srgbClr val="0D0D0D"/>
                </a:solidFill>
                <a:effectLst/>
                <a:highlight>
                  <a:srgbClr val="FFFFFF"/>
                </a:highlight>
                <a:latin typeface="Söhne"/>
              </a:rPr>
              <a:t>Overall, the objectives of RTE revolve around ensuring access, equity, quality, and inclusivity in education, with the ultimate goal of realizing the right to education for all children in India.</a:t>
            </a:r>
          </a:p>
          <a:p>
            <a:pPr algn="just"/>
            <a:endParaRPr lang="en-IN" dirty="0"/>
          </a:p>
        </p:txBody>
      </p:sp>
    </p:spTree>
    <p:extLst>
      <p:ext uri="{BB962C8B-B14F-4D97-AF65-F5344CB8AC3E}">
        <p14:creationId xmlns:p14="http://schemas.microsoft.com/office/powerpoint/2010/main" val="235069122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105A2-FF4F-FBE6-0D36-111F4930073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Elements:</a:t>
            </a:r>
            <a:endParaRPr lang="en-IN" dirty="0"/>
          </a:p>
        </p:txBody>
      </p:sp>
      <p:sp>
        <p:nvSpPr>
          <p:cNvPr id="3" name="Content Placeholder 2">
            <a:extLst>
              <a:ext uri="{FF2B5EF4-FFF2-40B4-BE49-F238E27FC236}">
                <a16:creationId xmlns:a16="http://schemas.microsoft.com/office/drawing/2014/main" id="{9591EADC-6040-9731-DDE3-14EF8DF898B1}"/>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Right to Education (RTE) Act in India encompasses several key elements that work together to ensure the realization of the right to education for all children. These elements are essential components of the Act's framework and are aimed at promoting universal access, equity, quality, and inclusivity in education. Here are the main elements of RTE: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Compulsory Education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RTE Act mandates that education is compulsory for all children between the ages of 6 and 14. This element ensures that every child has the opportunity to receive education, eliminating barriers to schooling and promoting universal enrollment.</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Free Education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RTE guarantees that education is provided free of cost to all children in government and government-aided schools. This element aims to remove financial barriers to education and ensure equitable access to schooling for children from all socio-economic backgrounds.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Quality Standards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RTE sets forth quality standards for education, including norms for infrastructure, teacher qualifications, curriculum, and teaching-learning processes. This element emphasizes the importance of providing a high-quality education that is relevant, meaningful, and conducive to learning.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Inclusive Education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RTE promotes inclusive education practices by prohibiting discrimination based on gender, caste, religion, or socio-economic status. This element aims to create a welcoming and supportive learning environment where all children, including those with disabilities and from marginalized communities, can participate and thrive.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Child-Centric Approach</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RTE emphasizes a child-centric approach to education, focusing on the holistic development of every child. This element recognizes the unique needs, interests, and abilities of each child and seeks to nurture their cognitive, social, emotional, and physical development.</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589109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1892-3C15-A612-350C-758970AEF05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59C60E2-85F7-8460-F78C-1014BAE2E41C}"/>
              </a:ext>
            </a:extLst>
          </p:cNvPr>
          <p:cNvSpPr>
            <a:spLocks noGrp="1"/>
          </p:cNvSpPr>
          <p:nvPr>
            <p:ph idx="1"/>
          </p:nvPr>
        </p:nvSpPr>
        <p:spPr/>
        <p:txBody>
          <a:bodyPr>
            <a:normAutofit fontScale="62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6.Community Participation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RTE encourages community participation in education through the establishment of School Management Committees (SMCs) and Parent-Teacher Associations (PTAs). This element promotes collaboration between parents, teachers, and community members in school governance, decision-making, and monitoring.</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7.Accountability Mechanisms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RTE includes accountability mechanisms to ensure the effective implementation of the Act. This element involves monitoring and evaluation mechanisms, grievance redressal mechanisms, and transparency measures to hold stakeholders accountable for their roles and responsibilities in education.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8.Teacher Training and Development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RTE emphasizes the importance of teacher training and professional development to improve teaching quality and learning outcomes. This element aims to ensure that teachers are adequately trained, motivated, and supported in delivering high-quality education to students.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9.Infrastructure Development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RTE focuses on infrastructure development in schools to create safe, conducive, and child-friendly learning environments. This element includes provisions for school buildings, classrooms, libraries, playgrounds, sanitation facilities, and other essential amenities.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these elements of RTE work in tandem to create a comprehensive framework for realizing the right to education for all children in India. By addressing access, equity, quality, and inclusivity in education, RTE aims to promote social justice, empower communities, and foster the holistic development of every child.</a:t>
            </a:r>
          </a:p>
          <a:p>
            <a:endParaRPr lang="en-IN" dirty="0"/>
          </a:p>
        </p:txBody>
      </p:sp>
    </p:spTree>
    <p:extLst>
      <p:ext uri="{BB962C8B-B14F-4D97-AF65-F5344CB8AC3E}">
        <p14:creationId xmlns:p14="http://schemas.microsoft.com/office/powerpoint/2010/main" val="70790969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B7F26-47F7-0755-5225-03D6AC10B02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29372DC-FED8-D29A-CD05-578016EF073F}"/>
              </a:ext>
            </a:extLst>
          </p:cNvPr>
          <p:cNvSpPr>
            <a:spLocks noGrp="1"/>
          </p:cNvSpPr>
          <p:nvPr>
            <p:ph idx="1"/>
          </p:nvPr>
        </p:nvSpPr>
        <p:spPr/>
        <p:txBody>
          <a:bodyPr>
            <a:normAutofit fontScale="70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the Right to Education (RTE) Act in India stands as a pivotal legislation aimed at ensuring universal access to quality education for all children. Since its enactment, the RTE Act has made significant strides in promoting education as a fundamental right and a key instrument for social justice and empowerment. By mandating free and compulsory education for children aged 6 to 14, the RTE Act has helped bridge the gap in educational opportunities, particularly for marginalized and disadvantaged communities.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RTE Act's emphasis on inclusive education practices, quality standards, community participation, and accountability mechanisms has contributed to improvements in enrollment rates, retention, and learning outcomes across the country. However, challenges remain in the effective implementation of the Act, including issues related to infrastructure, teacher quality, and monitoring mechanisms.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Moving forward, sustained efforts are needed to address these challenges and fully realize the vision of universal and equitable education in India. By strengthening implementation mechanisms, enhancing resource allocation, and fostering partnerships between government, civil society, and communities, India can build upon the foundation laid by the RTE Act and ensure that every child has the opportunity to receive a quality education, irrespective of their background or circumstances.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437178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8C79C-2CD7-CCA5-D953-972B5D3BE20A}"/>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NEP:</a:t>
            </a:r>
          </a:p>
        </p:txBody>
      </p:sp>
      <p:sp>
        <p:nvSpPr>
          <p:cNvPr id="3" name="Content Placeholder 2">
            <a:extLst>
              <a:ext uri="{FF2B5EF4-FFF2-40B4-BE49-F238E27FC236}">
                <a16:creationId xmlns:a16="http://schemas.microsoft.com/office/drawing/2014/main" id="{B78966EA-FEED-CD89-E487-AF1267A8F0FA}"/>
              </a:ext>
            </a:extLst>
          </p:cNvPr>
          <p:cNvSpPr>
            <a:spLocks noGrp="1"/>
          </p:cNvSpPr>
          <p:nvPr>
            <p:ph idx="1"/>
          </p:nvPr>
        </p:nvSpPr>
        <p:spPr/>
        <p:txBody>
          <a:bodyPr>
            <a:normAutofit fontScale="7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National Education Policy (NEP) in India is a comprehensive framework formulated to guide the development of the education system in the country. Envisioned to address the evolving needs and challenges of the 21st century, the NEP aims to transform the education landscape by promoting holistic development, fostering innovation, and ensuring inclusivity and equity for all learners.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Introduced in 2020 after extensive consultations and deliberations, the NEP represents a significant departure from the previous policies, emphasizing flexibility, creativity, and learner-centered approaches. It seeks to reimagine the entire education ecosystem, from early childhood to higher education, with a focus on foundational literacy and numeracy, multidisciplinary learning, and vocational education.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Key features of the NEP include the promotion of regional languages, the integration of technology in education, and the establishment of a robust regulatory framework to ensure quality and accountability. By promoting a culture of lifelong learning, the NEP aims to equip individuals with the knowledge, skills, and values needed to thrive in a rapidly changing world and contribute to the socio-economic development of the nation.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49838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1E7E-2932-DEA3-D1B7-36B57951ECF6}"/>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Origin/History/Evolution/Development:</a:t>
            </a:r>
            <a:endParaRPr lang="en-IN" dirty="0"/>
          </a:p>
        </p:txBody>
      </p:sp>
      <p:sp>
        <p:nvSpPr>
          <p:cNvPr id="3" name="Content Placeholder 2">
            <a:extLst>
              <a:ext uri="{FF2B5EF4-FFF2-40B4-BE49-F238E27FC236}">
                <a16:creationId xmlns:a16="http://schemas.microsoft.com/office/drawing/2014/main" id="{C562293F-B2F0-DDF7-CD3F-A35056187133}"/>
              </a:ext>
            </a:extLst>
          </p:cNvPr>
          <p:cNvSpPr>
            <a:spLocks noGrp="1"/>
          </p:cNvSpPr>
          <p:nvPr>
            <p:ph idx="1"/>
          </p:nvPr>
        </p:nvSpPr>
        <p:spPr/>
        <p:txBody>
          <a:bodyPr>
            <a:normAutofit fontScale="70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National Education Policy (NEP) in India has undergone a significant evolution over the decades, reflecting changing socio-economic contexts, educational challenges, and aspirations for reform. Here's a comprehensive overview of its origin, history, evolution, and development:</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Pre-Independence Era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roots of India's education policy can be traced back to the pre-independence era when education was seen as a tool for social reform and national development. Visionaries like Rabindranath Tagore, Mahatma Gandhi, and Jawaharlal Nehru emphasized the importance of education in shaping a modern and democratic India.</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Post-Independence Period</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Following independence in 1947, education emerged as a priority area for nation-building and development. The Indian government established various education commissions and committees to review and reform the education system. Notably, the University Education Commission (1948-1949) chaired by Dr. S. Radhakrishnan laid the foundation for higher education reform in India.</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Kothari Commission (1964-1966)</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Kothari Commission was a landmark initiative in the evolution of India's education policy. Chaired by Dr. D. S. Kothari, the commission submitted its report in 1966, proposing a comprehensive framework for educational development. It emphasized universal access, quality improvement, and relevance in education, shaping subsequent policy initiatives.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884290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AF300-9B2F-DB0E-71DB-14EB6D15696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1EF4BFB-933C-8A18-3CB9-65204917E04F}"/>
              </a:ext>
            </a:extLst>
          </p:cNvPr>
          <p:cNvSpPr>
            <a:spLocks noGrp="1"/>
          </p:cNvSpPr>
          <p:nvPr>
            <p:ph idx="1"/>
          </p:nvPr>
        </p:nvSpPr>
        <p:spPr/>
        <p:txBody>
          <a:bodyPr>
            <a:normAutofit fontScale="70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4.National Policy on Education (1968)</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Building upon the recommendations of the Kothari Commission, the Indian government formulated the first National Policy on Education in 1968. This policy aimed to promote social justice, equality, and national integration through education. It laid the groundwork for educational development in independent India.</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5.New Education Policy (1986)</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 response to evolving educational needs and challenges, the Indian government introduced the New Education Policy in 1986. This policy focused on achieving universal access, promoting equity, enhancing quality, and fostering national development through education. It emphasized vocational education, teacher training, and educational technology.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6.National Education Policy (2020)</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most recent milestone in India's education policy is the National Education Policy (NEP) 2020. Introduced after extensive consultations, the NEP 2020 aims to transform the education system for the 21st century. It emphasizes holistic development, flexibility, innovation, and inclusivity in education. The NEP 2020 seeks to promote critical thinking, creativity, and digital literacy among learners.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evolution of India's education policy reflects a commitment to continuous reform and adaptation to meet the evolving needs of the education system. The NEP 2020 represents a significant step forward in this journey, providing a roadmap for transformative change and sustainable development in Indian education.</a:t>
            </a:r>
          </a:p>
          <a:p>
            <a:endParaRPr lang="en-IN" dirty="0"/>
          </a:p>
        </p:txBody>
      </p:sp>
    </p:spTree>
    <p:extLst>
      <p:ext uri="{BB962C8B-B14F-4D97-AF65-F5344CB8AC3E}">
        <p14:creationId xmlns:p14="http://schemas.microsoft.com/office/powerpoint/2010/main" val="292532009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51A67-7DAF-9A16-D7C9-9BA1EA3BF761}"/>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Objectives:</a:t>
            </a:r>
            <a:endParaRPr lang="en-IN" dirty="0"/>
          </a:p>
        </p:txBody>
      </p:sp>
      <p:sp>
        <p:nvSpPr>
          <p:cNvPr id="3" name="Content Placeholder 2">
            <a:extLst>
              <a:ext uri="{FF2B5EF4-FFF2-40B4-BE49-F238E27FC236}">
                <a16:creationId xmlns:a16="http://schemas.microsoft.com/office/drawing/2014/main" id="{F6510FFA-E003-4E9E-1E8D-DF70CB6C2B67}"/>
              </a:ext>
            </a:extLst>
          </p:cNvPr>
          <p:cNvSpPr>
            <a:spLocks noGrp="1"/>
          </p:cNvSpPr>
          <p:nvPr>
            <p:ph idx="1"/>
          </p:nvPr>
        </p:nvSpPr>
        <p:spPr/>
        <p:txBody>
          <a:bodyPr>
            <a:normAutofit fontScale="8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National Education Policy (NEP) in India outlines several key objectives aimed at transforming the education system to meet the needs of the 21st century:</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Holistic Development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aims to promote holistic development by focusing on the cognitive, social, emotional, and physical aspects of learning. It emphasizes the importance of nurturing well-rounded individuals capable of critical thinking, creativity, and problem-solving.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Equity and Inclusion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Another objective of the NEP is to ensure equity and inclusion in education by addressing disparities based on gender, socio-economic status, and geography. It seeks to provide equal opportunities for all learners, including those from marginalized and disadvantaged communities.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Quality Education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prioritizes quality education by setting standards for curriculum, pedagogy, assessment, and teacher training. It aims to enhance learning outcomes and promote excellence in education at all levels.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19577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7F3C-86E8-1FA4-20B9-F065BA77CE5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D1BA079-1986-2949-A155-3491D391886B}"/>
              </a:ext>
            </a:extLst>
          </p:cNvPr>
          <p:cNvSpPr>
            <a:spLocks noGrp="1"/>
          </p:cNvSpPr>
          <p:nvPr>
            <p:ph idx="1"/>
          </p:nvPr>
        </p:nvSpPr>
        <p:spPr/>
        <p:txBody>
          <a:bodyPr>
            <a:normAutofit fontScale="8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4.Flexible Learning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advocates for flexible learning pathways that cater to diverse learner needs and preferences. It encourages multidisciplinary learning, vocational education, and experiential learning opportunities to foster creativity, innovation, and lifelong learning.</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5.Technology Integration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Another objective of the NEP is to harness the potential of technology in education. It promotes the integration of digital tools and resources to enhance teaching and learning outcomes, improve access to education, and bridge the digital divide.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6.Global Competence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aims to develop global competence among learners by exposing them to diverse perspectives, cultures, and languages. It emphasizes the importance of internationalization, collaboration, and global citizenship in preparing students for success in a interconnected world.</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objectives of the NEP are geared towards creating a learner-centered, inclusive, and future-ready education system that empowers individuals to thrive in a rapidly changing world.</a:t>
            </a:r>
          </a:p>
          <a:p>
            <a:endParaRPr lang="en-IN" dirty="0"/>
          </a:p>
        </p:txBody>
      </p:sp>
    </p:spTree>
    <p:extLst>
      <p:ext uri="{BB962C8B-B14F-4D97-AF65-F5344CB8AC3E}">
        <p14:creationId xmlns:p14="http://schemas.microsoft.com/office/powerpoint/2010/main" val="86721135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53D4-0A68-347D-295D-EBACD2E3126F}"/>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Elements:</a:t>
            </a:r>
            <a:endParaRPr lang="en-IN" dirty="0"/>
          </a:p>
        </p:txBody>
      </p:sp>
      <p:sp>
        <p:nvSpPr>
          <p:cNvPr id="3" name="Content Placeholder 2">
            <a:extLst>
              <a:ext uri="{FF2B5EF4-FFF2-40B4-BE49-F238E27FC236}">
                <a16:creationId xmlns:a16="http://schemas.microsoft.com/office/drawing/2014/main" id="{6A7585B4-35C4-339E-8DB3-6692EC5116C0}"/>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National Education Policy (NEP) in India comprises several key elements that collectively aim to transform the education system and address the needs of the 21st century. These elements are integral to reshaping the education landscape and fostering holistic development, innovation, equity, and inclusivity. Here are the main elements of the NEP:</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Foundational Literacy and Numeracy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emphasizes the importance of foundational literacy and numeracy as the building blocks of learning. It proposes strategies to ensure that every child achieves proficiency in reading, writing, and mathematics by the foundational stage of schooling.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Curriculum Framework</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advocates for a flexible and multidisciplinary curriculum framework that promotes holistic development, critical thinking, creativity, and problem-solving skills. It encourages the integration of local knowledge, arts, culture, and vocational subjects into the curriculum.</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Teacher Training and Professional Development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prioritizes teacher training and professional development to enhance the quality of teaching and learning. It proposes reforms in teacher education programs to equip educators with the knowledge, skills, and competencies needed to facilitate effective learning experiences.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Assessment Reforms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promotes a shift from rote memorization to competency-based assessment methods that focus on measuring learning outcomes, skills, and capabilities. It advocates for formative and continuous assessment practices that provide meaningful feedback to students and teachers.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Technology Integration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emphasizes the integration of technology in education to enhance access, equity, and quality. It proposes the use of digital tools, online resources, and educational technology platforms to support teaching and learning, especially in remote and underserved areas.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3455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EED09-A678-1153-254D-D51AF8611514}"/>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Incremental Theory/Incremental model:</a:t>
            </a:r>
          </a:p>
        </p:txBody>
      </p:sp>
      <p:sp>
        <p:nvSpPr>
          <p:cNvPr id="3" name="Content Placeholder 2">
            <a:extLst>
              <a:ext uri="{FF2B5EF4-FFF2-40B4-BE49-F238E27FC236}">
                <a16:creationId xmlns:a16="http://schemas.microsoft.com/office/drawing/2014/main" id="{F81E132D-1F36-E2EC-7CFB-38EFB2F7EF55}"/>
              </a:ext>
            </a:extLst>
          </p:cNvPr>
          <p:cNvSpPr>
            <a:spLocks noGrp="1"/>
          </p:cNvSpPr>
          <p:nvPr>
            <p:ph idx="1"/>
          </p:nvPr>
        </p:nvSpPr>
        <p:spPr/>
        <p:txBody>
          <a:bodyPr>
            <a:normAutofit fontScale="85000" lnSpcReduction="2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The incremental theory of public policy posits that policy changes typically occur gradually and incrementally rather than through radical or revolutionary shifts. This perspective suggests that policymakers tend to make decisions based on existing policies, making incremental adjustments or modifications over time in response to changing circumstances or new information. The incrementalist view emphasizes the importance of continuity, stability, and pragmatic problem-solving in the policymaking process.</a:t>
            </a:r>
          </a:p>
          <a:p>
            <a:pPr algn="just"/>
            <a:r>
              <a:rPr lang="en-US" b="0" i="0" dirty="0">
                <a:solidFill>
                  <a:srgbClr val="0D0D0D"/>
                </a:solidFill>
                <a:effectLst/>
                <a:latin typeface="Times New Roman" panose="02020603050405020304" pitchFamily="18" charset="0"/>
                <a:cs typeface="Times New Roman" panose="02020603050405020304" pitchFamily="18" charset="0"/>
              </a:rPr>
              <a:t>One of the key proponents of the incremental theory is Charles E. Lindblom, an American political scientist. Lindblom's work, particularly his book "The Science of Muddling Through," challenged the notion of comprehensive rational planning in policymaking. He argued that policymakers often face limited information, bounded rationality, and conflicting interests, making it impractical to pursue sweeping policy changes. Instead, Lindblom advocated for a more pragmatic and incremental approach, characterized by piecemeal adjustments and experimentation.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211026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22A44-A15B-CC81-7322-EE42F60F70F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6AC635F-8D0B-8D08-03DC-BB6C293AE0AE}"/>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6.Multilingualism and Language Policy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recognizes the importance of multilingualism in promoting cognitive development, cultural diversity, and inclusive education. It advocates for a flexible language policy that promotes the use of mother tongue or regional languages as the medium of instruction in early grades.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7.Inclusive Education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prioritizes inclusive education practices that ensure equitable access and participation for all learners, including those with disabilities and from marginalized communities. It proposes measures to remove barriers to learning, provide support services, and create inclusive learning environments.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8.Higher Education Reforms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proposes reforms in higher education to promote autonomy, innovation, and excellence. It advocates for holistic and multidisciplinary education pathways, flexible credit systems, and internationalization to prepare students for global challenges and opportunities.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9.Research and Innovation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emphasizes the importance of research, innovation, and entrepreneurship in driving socio-economic development and national progress. It proposes initiatives to foster a culture of innovation, collaboration, and knowledge creation across educational institutions.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10.Governance and Regulation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NEP calls for reforms in governance and regulation to ensure transparency, accountability, and efficiency in education. It advocates for the establishment of regulatory bodies, accreditation mechanisms, and quality assurance frameworks to monitor and evaluate the implementation of educational policies.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these elements of the NEP are interconnected and complementary, working together to create a learner-centered, inclusive, and future-ready education system that empowers individuals to thrive in a rapidly changing world.</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31164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6E807-61CE-B49E-288F-427B6D89064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A26A290-98EB-2D9E-C872-32D45618E8B5}"/>
              </a:ext>
            </a:extLst>
          </p:cNvPr>
          <p:cNvSpPr>
            <a:spLocks noGrp="1"/>
          </p:cNvSpPr>
          <p:nvPr>
            <p:ph idx="1"/>
          </p:nvPr>
        </p:nvSpPr>
        <p:spPr/>
        <p:txBody>
          <a:bodyPr>
            <a:normAutofit fontScale="70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the National Education Policy (NEP) in India represents a landmark initiative aimed at transforming the education landscape to meet the needs of the 21st century. Through its comprehensive framework, the NEP envisions a learner-centered, inclusive, and future-ready education system that fosters holistic development, innovation, equity, and excellence.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By emphasizing foundational literacy and numeracy, flexible curriculum frameworks, teacher training, assessment reforms, technology integration, multilingualism, and inclusive education practices, the NEP aims to address the diverse needs of learners and promote equitable access to quality education for all.</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Furthermore, the NEP's focus on higher education reforms, research, and innovation, governance, and regulation underscores its commitment to promoting excellence, autonomy, and accountability across the education spectrum.</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While the successful implementation of the NEP will require concerted efforts, collaboration, and sustained commitment from all stakeholders, its potential to catalyze transformative change and drive socio-economic development is undeniable. By embracing the principles and objectives outlined in the NEP, India can build a resilient and dynamic education ecosystem that empowers individuals to thrive, innovate, and contribute meaningfully to the nation's progress and prosperity.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131126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941E5-C21B-576D-A978-A46C1E85E75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NHP:</a:t>
            </a:r>
          </a:p>
        </p:txBody>
      </p:sp>
      <p:sp>
        <p:nvSpPr>
          <p:cNvPr id="3" name="Content Placeholder 2">
            <a:extLst>
              <a:ext uri="{FF2B5EF4-FFF2-40B4-BE49-F238E27FC236}">
                <a16:creationId xmlns:a16="http://schemas.microsoft.com/office/drawing/2014/main" id="{8BB5CBEB-C053-2E8F-D2E2-6DA4E50A6D37}"/>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Non-Human Primates (NHPs) represent a diverse group of mammals, encompassing species such as monkeys, apes, and prosimians. These intelligent creatures share many genetic and behavioral similarities with humans, making them invaluable subjects for scientific research across various fields, including neuroscience, psychology, and medicine. NHPs offer researchers unique insights into complex biological processes, cognitive functions, and social behaviors due to their close evolutionary relationship with humans.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research settings, NHPs are utilized to study a wide range of phenomena, from the development of new pharmaceuticals to the understanding of neurological disorders like Alzheimer's disease and Parkinson's disease. Their cognitive abilities and sophisticated social structures allow scientists to investigate complex behaviors, learning mechanisms, and social interactions in ways that are not possible with other animal models.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However, the use of NHPs in research raises ethical concerns regarding their welfare and moral considerations regarding their similarity to humans. Consequently, there are strict regulations and ethical guidelines in place to ensure the humane treatment of NHPs in research settings.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Despite the controversies surrounding their use, NHPs continue to play a crucial role in advancing scientific knowledge and improving human health, highlighting the importance of balancing scientific progress with ethical considerations.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39672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C5DC8-32DA-793D-3E5E-718C33CDA03E}"/>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Origin/History/Evolution/Development:</a:t>
            </a:r>
            <a:endParaRPr lang="en-IN" dirty="0"/>
          </a:p>
        </p:txBody>
      </p:sp>
      <p:sp>
        <p:nvSpPr>
          <p:cNvPr id="3" name="Content Placeholder 2">
            <a:extLst>
              <a:ext uri="{FF2B5EF4-FFF2-40B4-BE49-F238E27FC236}">
                <a16:creationId xmlns:a16="http://schemas.microsoft.com/office/drawing/2014/main" id="{F630B0D0-1D4B-2438-1573-A638AF3FD490}"/>
              </a:ext>
            </a:extLst>
          </p:cNvPr>
          <p:cNvSpPr>
            <a:spLocks noGrp="1"/>
          </p:cNvSpPr>
          <p:nvPr>
            <p:ph idx="1"/>
          </p:nvPr>
        </p:nvSpPr>
        <p:spPr/>
        <p:txBody>
          <a:bodyPr>
            <a:normAutofit fontScale="8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origin, history, evolution, and development of Non-Human Primates (NHPs) spans millions of years and is intricately intertwined with the broader story of life on Earth.</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NHPs, including monkeys, apes, and prosimians, emerged as distinct lineages within the order Primates tens of millions of years ago. The earliest primates likely appeared around 65 million years ago, evolving from small, tree-dwelling mammals. Over time, they diversified into various forms, adapting to different environments and ecological niches.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evolutionary history of NHPs is marked by significant milestones, including the emergence of New World monkeys in South America and Old World monkeys and apes in Africa. These diverse groups developed unique anatomical, physiological, and behavioral characteristics in response to their respective environments.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944627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B2C66-24BD-90A5-78C8-6CBFD97EB8C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026ADB0-9163-9CFC-0E74-ADE02671B9B5}"/>
              </a:ext>
            </a:extLst>
          </p:cNvPr>
          <p:cNvSpPr>
            <a:spLocks noGrp="1"/>
          </p:cNvSpPr>
          <p:nvPr>
            <p:ph idx="1"/>
          </p:nvPr>
        </p:nvSpPr>
        <p:spPr/>
        <p:txBody>
          <a:bodyPr>
            <a:normAutofit fontScale="7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One of the most notable developments in primate evolution was the emergence of hominoids, a group that includes apes and humans. Around 15 to 20 million years ago, hominoids split from Old World monkeys and began to evolve distinct traits, such as larger brains and more complex social structures.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evolution of NHPs continued through various epochs, with species diversifying and adapting to changing environmental conditions. Some NHP lineages thrived and expanded, while others went extinct due to factors such as habitat loss, climate change, and competition with other species.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Humans, as a member of the hominid family, share a common ancestor with NHPs, and our evolutionary paths have been closely intertwined. Studying the evolution and behavior of NHPs provides valuable insights into our own origins, cognitive abilities, and social behaviors.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Today, NHPs inhabit diverse habitats across the globe, from tropical rainforests to arid savannas. While many species face threats such as habitat destruction, poaching, and disease, ongoing conservation efforts aim to protect these remarkable creatures and ensure their survival for future generations.</a:t>
            </a:r>
          </a:p>
          <a:p>
            <a:endParaRPr lang="en-IN" dirty="0"/>
          </a:p>
        </p:txBody>
      </p:sp>
    </p:spTree>
    <p:extLst>
      <p:ext uri="{BB962C8B-B14F-4D97-AF65-F5344CB8AC3E}">
        <p14:creationId xmlns:p14="http://schemas.microsoft.com/office/powerpoint/2010/main" val="93946081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DDD88-E56C-1FF1-64C9-87DD303B8E01}"/>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Origin/History/Evolution/Development in India:</a:t>
            </a:r>
            <a:endParaRPr lang="en-IN" dirty="0"/>
          </a:p>
        </p:txBody>
      </p:sp>
      <p:sp>
        <p:nvSpPr>
          <p:cNvPr id="3" name="Content Placeholder 2">
            <a:extLst>
              <a:ext uri="{FF2B5EF4-FFF2-40B4-BE49-F238E27FC236}">
                <a16:creationId xmlns:a16="http://schemas.microsoft.com/office/drawing/2014/main" id="{2A15B8AB-FF24-FD05-499D-36160BC02E3A}"/>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origin, history, evolution, and development of Non-Human Primates (NHPs) in India is a fascinating story that stretches back millions of years and is deeply intertwined with the country's rich biodiversity and cultural heritage.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India's diverse landscape, ranging from dense forests to expansive grasslands, has been home to a variety of NHP species for millions of years. Fossil evidence suggests that primates have inhabited the Indian subcontinent since the Eocene epoch, around 55 million years ago. These early primates likely resembled small, tree-dwelling mammals and were ancestors to modern-day prosimians.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 time, India witnessed the evolution and diversification of NHPs, with different species adapting to various habitats and ecological niches. By the Miocene and Pliocene epochs, India was inhabited by a variety of primates, including monkeys and apes.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One of the most significant events in the evolution of Indian NHPs was the emergence of the macaque lineage. Macaques are a diverse group of Old World monkeys that are well adapted to a wide range of habitats, from tropical forests to urban areas. Several species of macaques are native to India, including the ubiquitous rhesus macaque and the endangered lion-tailed macaque.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India's NHPs have also played a significant role in the country's cultural and religious traditions. Monkeys, in particular, hold a special place in Hindu</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67610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B16D0-18C3-D29E-24AE-7058FBB3273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58097EC-F5C4-AFCD-D4B9-50B9E08776D4}"/>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mythology, where they are often associated with deities such as Hanuman, the monkey god. As a result, many NHP species have been revered and protected in certain regions of India.</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modern times, India faces numerous challenges related to the conservation of NHPs. Habitat loss, fragmentation, poaching, and human-wildlife conflict are among the primary threats to NHP populations across the country. Rapid urbanization and agricultural expansion have led to the destruction of forests and natural habitats, putting pressure on NHPs to adapt to changing landscapes.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Conservation efforts in India aim to protect and preserve NHP populations through habitat restoration, wildlife corridors, and community-based conservation initiatives. National parks and wildlife sanctuaries provide crucial protected areas for NHPs to thrive, while research and monitoring programs help scientists better understand their behavior and ecology.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Despite these challenges, India remains a global hotspot for NHP diversity and is home to some of the world's most iconic primate species. Continued efforts to conserve and protect India's NHPs are essential for ensuring the survival of these remarkable creatures and maintaining the country's rich natural heritage for future generations.</a:t>
            </a:r>
          </a:p>
          <a:p>
            <a:endParaRPr lang="en-IN" dirty="0"/>
          </a:p>
        </p:txBody>
      </p:sp>
    </p:spTree>
    <p:extLst>
      <p:ext uri="{BB962C8B-B14F-4D97-AF65-F5344CB8AC3E}">
        <p14:creationId xmlns:p14="http://schemas.microsoft.com/office/powerpoint/2010/main" val="140639189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7218-6A16-BCBE-1030-5A38999A8F7B}"/>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Objectives:</a:t>
            </a:r>
            <a:endParaRPr lang="en-IN" dirty="0"/>
          </a:p>
        </p:txBody>
      </p:sp>
      <p:sp>
        <p:nvSpPr>
          <p:cNvPr id="3" name="Content Placeholder 2">
            <a:extLst>
              <a:ext uri="{FF2B5EF4-FFF2-40B4-BE49-F238E27FC236}">
                <a16:creationId xmlns:a16="http://schemas.microsoft.com/office/drawing/2014/main" id="{A75E757A-2196-E802-D197-49F99385B230}"/>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objectives of Non-Human Primates (NHPs) research encompass a broad range of scientific, medical, and ethical considerations aimed at advancing knowledge, improving human health, and ensuring the welfare of NHPs involved in research.</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Biomedical Research</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NHPs are used to study complex biological processes, diseases, and disorders that closely resemble those found in humans. Research with NHPs contributes to the development of new treatments, vaccines, and therapies for a wide range of human health conditions, including infectious diseases, neurological disorders, and metabolic diseases.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Behavioral and Cognitive Studies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NHPs offer unique insights into complex cognitive functions, social behaviors, and learning mechanisms due to their close evolutionary relationship with humans. Studying NHP behavior and cognition helps researchers better understand human behavior, intelligence, and social interactions.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Drug Development and Safety Testing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NHPs serve as valuable models for preclinical drug development and safety testing. By studying drug efficacy and potential side effects in NHPs, researchers can better predict how drugs will behave in humans, ultimately improving drug safety and efficacy.</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Conservation and Biodiversity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Research on NHPs contributes to our understanding of primate ecology, behavior, and conservation needs. By studying NHP populations in their natural habitats, researchers can develop conservation strategies to protect endangered species and their habitats.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Ethical Considerations and Welfare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Ethical guidelines and regulations govern the use of NHPs in research to ensure their humane treatment and welfare. Objectives related to NHP research include minimizing pain and distress, providing appropriate housing and enrichment, and promoting alternatives to animal research whenever possible.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objectives of NHP research aim to balance scientific progress with ethical considerations, promoting both the advancement of knowledge and the welfare of NHPs involved in research.</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40637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8E0B3-F8A6-4741-3D02-9479CF7F511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Elements:</a:t>
            </a:r>
            <a:endParaRPr lang="en-IN" dirty="0"/>
          </a:p>
        </p:txBody>
      </p:sp>
      <p:sp>
        <p:nvSpPr>
          <p:cNvPr id="3" name="Content Placeholder 2">
            <a:extLst>
              <a:ext uri="{FF2B5EF4-FFF2-40B4-BE49-F238E27FC236}">
                <a16:creationId xmlns:a16="http://schemas.microsoft.com/office/drawing/2014/main" id="{09E0FFD0-E2E8-0025-52EC-D48686D00150}"/>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Non-Human Primates (NHPs) encompass a diverse array of species, each characterized by unique anatomical, physiological, and behavioral traits. Understanding the elements of NHPs involves delving into their biology, ecology, behavior, and conservation needs.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Anatomy and Physiology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NHPs share many anatomical and physiological features with humans, including opposable thumbs, forward-facing eyes, and complex nervous systems. Their skeletal structure, muscular system, and internal organs are adapted to their arboreal or terrestrial lifestyles. For example, the prehensile tails of some NHPs aid in climbing, while the large brains of apes facilitate complex cognitive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Behavior and Social Structure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NHPs exhibit a wide range of social behaviors, from solitary to highly social species. They form intricate social hierarchies, communicate through vocalizations and body language, and engage in cooperative activities such as grooming and hunting. Group dynamics vary between species, with some forming stable family units and others living in multi-male, multi-female groups.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Ecology and Habitat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NHPs inhabit diverse habitats, including tropical rainforests, savannas, and mountains. Their distribution is influenced by factors such as food availability, competition, and predation pressure. NHPs play vital roles in their ecosystems as seed dispersers, herbivores, and prey for predators. However, habitat loss, fragmentation, and degradation threaten many NHP populations.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74507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1729C-F20C-2763-5554-BC1C4DCD5FF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909179E-3D0F-7B4A-E6A8-4C844083DC73}"/>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4.Diet and Feeding Behavior</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NHPs are omnivorous, with diets consisting of fruits, leaves, seeds, insects, and occasionally small vertebrates. Their feeding behavior varies depending on food availability and ecological conditions. Some NHPs, such as folivores, have specialized digestive systems to process tough plant material, while others, like frugivores, rely primarily on fruits for nutrition.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5.Reproduction and Life History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NHPs exhibit diverse reproductive strategies, including monogamy, polygamy, and promiscuity. Reproductive success is influenced by factors such as social status, mate choice, and resource availability. Gestation periods, litter sizes, and parental care behaviors vary between species, reflecting adaptations to different environmental pressures.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6.Conservation Status and Threats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Many NHP species are threatened with extinction due to habitat loss, hunting, and illegal wildlife trade. Conservation efforts aim to protect NHP populations and their habitats through habitat restoration, anti-poaching measures, and community-based conservation initiatives. Conservation status varies between species, with some facing imminent extinction while others are relatively stable.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7.Ethical Considerations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use of NHPs in research raises ethical concerns regarding animal welfare, scientific necessity, and the potential for alternatives. Ethical guidelines and regulations govern the treatment of NHPs in research settings, emphasizing the importance of minimizing harm, providing enrichment, and promoting alternatives to invasive procedures whenever possible.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Understanding the elements of NHPs is essential for conservation efforts, scientific research, and ethical considerations surrounding their use in various contexts. By studying their biology, behavior, and ecological roles, we can better appreciate the importance of conserving these remarkable creatures and protecting their natural habitats.</a:t>
            </a:r>
          </a:p>
          <a:p>
            <a:endParaRPr lang="en-IN" dirty="0"/>
          </a:p>
        </p:txBody>
      </p:sp>
    </p:spTree>
    <p:extLst>
      <p:ext uri="{BB962C8B-B14F-4D97-AF65-F5344CB8AC3E}">
        <p14:creationId xmlns:p14="http://schemas.microsoft.com/office/powerpoint/2010/main" val="1065859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3B95CE-7A20-5664-4003-1A2D5AF6B895}"/>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Another influential figure in incremental theory is Aaron </a:t>
            </a:r>
            <a:r>
              <a:rPr lang="en-US" b="0" i="0" dirty="0" err="1">
                <a:solidFill>
                  <a:srgbClr val="0D0D0D"/>
                </a:solidFill>
                <a:effectLst/>
                <a:latin typeface="Times New Roman" panose="02020603050405020304" pitchFamily="18" charset="0"/>
                <a:cs typeface="Times New Roman" panose="02020603050405020304" pitchFamily="18" charset="0"/>
              </a:rPr>
              <a:t>Wildavsky</a:t>
            </a:r>
            <a:r>
              <a:rPr lang="en-US" b="0" i="0" dirty="0">
                <a:solidFill>
                  <a:srgbClr val="0D0D0D"/>
                </a:solidFill>
                <a:effectLst/>
                <a:latin typeface="Times New Roman" panose="02020603050405020304" pitchFamily="18" charset="0"/>
                <a:cs typeface="Times New Roman" panose="02020603050405020304" pitchFamily="18" charset="0"/>
              </a:rPr>
              <a:t>, an American political scientist known for his work on budgeting and public policy. </a:t>
            </a:r>
            <a:r>
              <a:rPr lang="en-US" b="0" i="0" dirty="0" err="1">
                <a:solidFill>
                  <a:srgbClr val="0D0D0D"/>
                </a:solidFill>
                <a:effectLst/>
                <a:latin typeface="Times New Roman" panose="02020603050405020304" pitchFamily="18" charset="0"/>
                <a:cs typeface="Times New Roman" panose="02020603050405020304" pitchFamily="18" charset="0"/>
              </a:rPr>
              <a:t>Wildavsky's</a:t>
            </a:r>
            <a:r>
              <a:rPr lang="en-US" b="0" i="0" dirty="0">
                <a:solidFill>
                  <a:srgbClr val="0D0D0D"/>
                </a:solidFill>
                <a:effectLst/>
                <a:latin typeface="Times New Roman" panose="02020603050405020304" pitchFamily="18" charset="0"/>
                <a:cs typeface="Times New Roman" panose="02020603050405020304" pitchFamily="18" charset="0"/>
              </a:rPr>
              <a:t> research emphasized the importance of budgetary processes in shaping policy outcomes and argued that policymaking is inherently incremental due to the constraints imposed by budgetary decisions. He suggested that policymakers often prioritize maintaining existing programs and allocations, leading to incremental changes in policy over time.</a:t>
            </a:r>
          </a:p>
          <a:p>
            <a:pPr algn="just"/>
            <a:r>
              <a:rPr lang="en-US" b="0" i="0" dirty="0">
                <a:solidFill>
                  <a:srgbClr val="0D0D0D"/>
                </a:solidFill>
                <a:effectLst/>
                <a:latin typeface="Times New Roman" panose="02020603050405020304" pitchFamily="18" charset="0"/>
                <a:cs typeface="Times New Roman" panose="02020603050405020304" pitchFamily="18" charset="0"/>
              </a:rPr>
              <a:t>Additionally, Herbert Simon, an American economist and Nobel laureate, made significant contributions to the incremental theory through his work on bounded rationality and decision-making. Simon argued that individuals and organizations often make decisions based on satisficing rather than maximizing outcomes, opting for solutions that are satisfactory rather than optimal. This perspective aligns with the incrementalist view, which emphasizes the pragmatic and adaptive nature of policymaking.</a:t>
            </a:r>
          </a:p>
          <a:p>
            <a:pPr algn="just"/>
            <a:r>
              <a:rPr lang="en-US" b="0" i="0" dirty="0">
                <a:solidFill>
                  <a:srgbClr val="0D0D0D"/>
                </a:solidFill>
                <a:effectLst/>
                <a:latin typeface="Times New Roman" panose="02020603050405020304" pitchFamily="18" charset="0"/>
                <a:cs typeface="Times New Roman" panose="02020603050405020304" pitchFamily="18" charset="0"/>
              </a:rPr>
              <a:t>Overall, the incremental theory of public policy offers valuable insights into the dynamics of policymaking, highlighting the importance of gradual adjustments, experimentation, and adaptation in addressing complex societal problems. By recognizing the inherent constraints and uncertainties facing policymakers, incremental theory provides a realistic framework for understanding policy change and implementation over time.</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236940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A0833-4387-ED08-508E-7B228FBBE65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7DC5363-0DED-66EA-9F1D-67F52ADBF63C}"/>
              </a:ext>
            </a:extLst>
          </p:cNvPr>
          <p:cNvSpPr>
            <a:spLocks noGrp="1"/>
          </p:cNvSpPr>
          <p:nvPr>
            <p:ph idx="1"/>
          </p:nvPr>
        </p:nvSpPr>
        <p:spPr/>
        <p:txBody>
          <a:bodyPr>
            <a:normAutofit fontScale="70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Non-Human Primates (NHPs) represent a diverse and fascinating group of mammals with profound implications for scientific research, conservation efforts, and ethical considerations. Their close evolutionary relationship with humans makes them invaluable models for studying complex biological processes, cognitive functions, and social behaviors. Through research on NHPs, scientists have made significant strides in understanding human health, developing new treatments, and advancing knowledge across various fields.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However, NHPs also face numerous threats, including habitat loss, hunting, and illegal wildlife trade, leading to population declines and endangerment of many species. Conservation efforts are essential to protect NHP populations and their habitats, ensuring their survival for future generations and preserving biodiversity.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Furthermore, ethical considerations surrounding the use of NHPs in research emphasize the importance of balancing scientific progress with animal welfare and promoting alternatives to invasive procedures whenever possible. Stricter regulations and ethical guidelines aim to minimize harm and ensure the humane treatment of NHPs involved in research.</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NHPs play a crucial role in scientific discovery, conservation, and ethical discourse, highlighting the need for continued efforts to study, protect, and respect these remarkable creatures and their natural habitats.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83922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D2496-8F9F-BE9C-E0CD-ABFBDDD41FAF}"/>
              </a:ext>
            </a:extLst>
          </p:cNvPr>
          <p:cNvSpPr>
            <a:spLocks noGrp="1"/>
          </p:cNvSpPr>
          <p:nvPr>
            <p:ph type="title"/>
          </p:nvPr>
        </p:nvSpPr>
        <p:spPr/>
        <p:txBody>
          <a:bodyPr/>
          <a:lstStyle/>
          <a:p>
            <a:r>
              <a:rPr lang="en-IN" dirty="0"/>
              <a:t>Policy Monitoring and Evaluation:</a:t>
            </a:r>
          </a:p>
        </p:txBody>
      </p:sp>
      <p:sp>
        <p:nvSpPr>
          <p:cNvPr id="3" name="Content Placeholder 2">
            <a:extLst>
              <a:ext uri="{FF2B5EF4-FFF2-40B4-BE49-F238E27FC236}">
                <a16:creationId xmlns:a16="http://schemas.microsoft.com/office/drawing/2014/main" id="{E0850678-F874-1F4B-D1B9-4CCFD08463DE}"/>
              </a:ext>
            </a:extLst>
          </p:cNvPr>
          <p:cNvSpPr>
            <a:spLocks noGrp="1"/>
          </p:cNvSpPr>
          <p:nvPr>
            <p:ph idx="1"/>
          </p:nvPr>
        </p:nvSpPr>
        <p:spPr/>
        <p:txBody>
          <a:bodyPr/>
          <a:lstStyle/>
          <a:p>
            <a:pPr algn="just"/>
            <a:r>
              <a:rPr lang="en-US" b="0" i="0" dirty="0">
                <a:solidFill>
                  <a:srgbClr val="0D0D0D"/>
                </a:solidFill>
                <a:effectLst/>
                <a:highlight>
                  <a:srgbClr val="FFFFFF"/>
                </a:highlight>
                <a:latin typeface="Times New Roman" panose="02020603050405020304" pitchFamily="18" charset="0"/>
                <a:ea typeface="Tahoma" panose="020B0604030504040204" pitchFamily="34" charset="0"/>
                <a:cs typeface="Times New Roman" panose="02020603050405020304" pitchFamily="18" charset="0"/>
              </a:rPr>
              <a:t>Policy monitoring is a critical component of the policy process, involving the systematic tracking and assessment of policy implementation, performance, and outcomes. It aims to ensure that policies are effectively executed, objectives are met, and intended impacts are realized. Policy monitoring provides policymakers with timely information, feedback, and insights to assess progress, identify challenges, and make informed decisions throughout the policy cycle. By monitoring policies, governments can enhance accountability, transparency, and responsiveness, ultimately improving the quality and effectiveness of public policies and services.</a:t>
            </a:r>
            <a:endParaRPr lang="en-IN"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70723139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22F04-8B51-A7CA-2DF6-EB8732D6091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Techniques of Policy monitoring:</a:t>
            </a:r>
          </a:p>
        </p:txBody>
      </p:sp>
      <p:sp>
        <p:nvSpPr>
          <p:cNvPr id="3" name="Content Placeholder 2">
            <a:extLst>
              <a:ext uri="{FF2B5EF4-FFF2-40B4-BE49-F238E27FC236}">
                <a16:creationId xmlns:a16="http://schemas.microsoft.com/office/drawing/2014/main" id="{4126307B-D7CA-F4A2-2631-AA639C858709}"/>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monitoring encompasses a variety of techniques and methods used to systematically track, assess, and evaluate the implementation, performance, and impact of public policies. These techniques provide policymakers with valuable insights and information to ensure that policies achieve their intended objectives and produce desired outcomes. Here are some common techniques of policy monitoring: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Performance Indicators and Metrics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Performance indicators and metrics are quantitative or qualitative measures used to assess progress, outcomes, and impacts of policies. These indicators are often established during the policy formulation stage and are tracked over time to gauge the effectiveness and efficiency of policy implementation. Examples of performance indicators include targets achieved, service delivery rates, budget utilization, and key performance indicators (KPIs) specific to policy goals and objectives.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Data Collection and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Data collection involves gathering relevant information and data sources to monitor policy implementation and outcomes. This may include administrative data, surveys, interviews, focus groups, case studies, and other sources of information. Data analysis techniques such as descriptive statistics, regression analysis, and qualitative coding are used to analyze and interpret the collected data, identify trends, patterns, and correlations, and draw conclusions about policy performance.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Surveys and Questionnaires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Surveys and questionnaires are commonly used to collect feedback, opinions, and perceptions from stakeholders, beneficiaries, and the general public about policy implementation and impact. Surveys can be conducted through various methods, including online surveys, phone interviews, face-to-face interviews, and mailed questionnaires. Surveys provide policymakers with valuable insights into stakeholder satisfaction, awareness, and experiences with policy initiatives.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Key Informant Interviews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Key informant interviews involve conducting structured or semi-structured interviews with key stakeholders, experts, and decision-makers involved in policy implementation. These interviews provide policymakers with in-depth insights, perspectives, and feedback on policy processes, challenges, and opportunities. Key informant interviews can help identify barriers to implementation, stakeholder concerns, and areas for improvement in policy design and implementation.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463451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2FB6D-D26E-64DB-71EC-3BD34447E68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539CCC0-22A8-F409-4163-B279585528AD}"/>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5.Focus Groups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Focus groups are facilitated discussions with a small group of participants representing diverse perspectives, backgrounds, and interests related to the policy issue. Focus groups provide an opportunity for stakeholders to express their views, experiences, and preferences, and to engage in dialogue with one another. The insights and feedback generated from focus group discussions can inform policy decisions, identify emerging issues, and validate findings from other monitoring techniques.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6.Case Studies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Case studies involve in-depth examinations of specific policy initiatives, projects, or interventions to understand implementation processes, outcomes, and impacts in context. Case studies typically involve data collection through interviews, document analysis, and field observations to capture rich, detailed information about policy implementation experiences and lessons learned. Case studies provide policymakers with concrete examples, best practices, and practical insights for improving policy implementation and addressing challenges.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7.Benchmarking and Comparative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Benchmarking involves comparing the performance of policies, programs, or organizations against established benchmarks or standards to assess progress and identify areas for improvement. Comparative analysis examines similarities and differences in policy approaches, outcomes, and impacts across different contexts, jurisdictions, or time periods. Benchmarking and comparative analysis help policymakers identify leading practices, areas of excellence, and opportunities for innovation in policy implementation.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8.Technology and Data Visualization Tools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Technology and data visualization tools, such as dashboards, scorecards, and GIS mapping software, are used to organize, analyze, and present monitoring data in a user-friendly and accessible format. These tools enable policymakers to visualize trends, patterns, and relationships in data, identify outliers, and communicate findings effectively to stakeholders. Technology-enabled monitoring enhances data transparency, accessibility, and usability, facilitating evidence-based decision-making and accountability in policy implementation.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By employing these techniques of policy monitoring, policymakers can systematically track progress, assess performance, and evaluate the impact of policies, enabling evidence-based decision-making, accountability, and continuous improvement in policy implementation.</a:t>
            </a:r>
          </a:p>
          <a:p>
            <a:endParaRPr lang="en-IN" dirty="0"/>
          </a:p>
        </p:txBody>
      </p:sp>
    </p:spTree>
    <p:extLst>
      <p:ext uri="{BB962C8B-B14F-4D97-AF65-F5344CB8AC3E}">
        <p14:creationId xmlns:p14="http://schemas.microsoft.com/office/powerpoint/2010/main" val="406212342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2A663-EFB2-2DF6-0A11-3729E1A6937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Constraints in Policy Monitoring:</a:t>
            </a:r>
          </a:p>
        </p:txBody>
      </p:sp>
      <p:sp>
        <p:nvSpPr>
          <p:cNvPr id="3" name="Content Placeholder 2">
            <a:extLst>
              <a:ext uri="{FF2B5EF4-FFF2-40B4-BE49-F238E27FC236}">
                <a16:creationId xmlns:a16="http://schemas.microsoft.com/office/drawing/2014/main" id="{CA3AC10C-C131-4C38-E2AB-AA04FCC5D230}"/>
              </a:ext>
            </a:extLst>
          </p:cNvPr>
          <p:cNvSpPr>
            <a:spLocks noGrp="1"/>
          </p:cNvSpPr>
          <p:nvPr>
            <p:ph idx="1"/>
          </p:nvPr>
        </p:nvSpPr>
        <p:spPr/>
        <p:txBody>
          <a:bodyPr>
            <a:normAutofit fontScale="47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monitoring plays a crucial role in ensuring the effective implementation and evaluation of public policies. However, several constraints and challenges can impede the monitoring process, limiting its effectiveness and reliability. Here are some common constraints in policy monitoring: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Data Availability and Quality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One of the primary constraints in policy monitoring is the availability and quality of data. In many cases, relevant data may be incomplete, outdated, or unavailable, making it challenging to assess policy performance accurately. Additionally, data may be of varying quality or reliability, leading to inconsistencies and inaccuracies in monitoring results. Insufficient data infrastructure, lack of standardized data collection methods, and limited access to data sources further exacerbate these challenges.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Resource Constraints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monitoring requires adequate resources, including funding, staff, expertise, and technology, to collect, analyze, and interpret data effectively. However, budgetary constraints, staffing limitations, and competing priorities may restrict the availability of resources for monitoring activities. Insufficient funding for data collection, analysis, and reporting can compromise the comprehensiveness and timeliness of monitoring efforts, limiting the ability to track policy implementation and outcomes.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Complexity and Interconnectedness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addressing complex societal challenges often involve multiple stakeholders, sectors, and interrelated issues, increasing the complexity of monitoring. Interconnectedness between policy domains, overlapping jurisdictions, and competing priorities can create challenges in defining clear monitoring objectives, identifying relevant indicators, and attributing outcomes to specific policies. Monitoring complex policies requires coordination, collaboration, and interdisciplinary approaches to capture holistic and nuanced insights.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Lack of Institutional Capacity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Effective policy monitoring requires institutional capacity within government agencies, research organizations, and other stakeholders responsible for conducting monitoring activities. However, limited technical expertise, analytical skills, and institutional support may hinder the capacity to design, implement, and manage monitoring programs effectively. Strengthening institutional capacity through training, technical assistance, and knowledge sharing is essential for enhancing the quality and reliability of monitoring efforts.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707543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90AFA-0C40-47A8-3D25-15EF8E45465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3265D0F-FA7B-C50B-7459-13134565E7A7}"/>
              </a:ext>
            </a:extLst>
          </p:cNvPr>
          <p:cNvSpPr>
            <a:spLocks noGrp="1"/>
          </p:cNvSpPr>
          <p:nvPr>
            <p:ph idx="1"/>
          </p:nvPr>
        </p:nvSpPr>
        <p:spPr/>
        <p:txBody>
          <a:bodyPr>
            <a:normAutofit fontScale="47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5.Political Interference and Influence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interference and influence can undermine the independence, objectivity, and credibility of policy monitoring processes. Pressure from political actors, vested interests, or powerful stakeholders may distort monitoring findings, suppress unfavorable results, or manipulate data to serve political agendas. Ensuring the autonomy and integrity of monitoring institutions, protecting whistleblowers, and promoting transparency and accountability are essential safeguards against political interference in monitoring activities.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6.Data Privacy and Confidentiality Concerns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monitoring involves collecting and analyzing sensitive data related to individuals, organizations, and communities, raising concerns about data privacy and confidentiality. Safeguarding personal information, ensuring data security, and complying with legal and ethical standards for data handling are critical considerations in monitoring activities. Balancing the need for data access and transparency with privacy rights and confidentiality protections requires robust data governance frameworks and ethical guidelines.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7.Limited Stakeholder Engagement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Effective policy monitoring relies on meaningful stakeholder engagement and participation throughout the monitoring process. However, limited stakeholder involvement, lack of consultation, and inadequate feedback mechanisms may undermine the relevance, legitimacy, and acceptance of monitoring findings. Engaging diverse stakeholders, including policymakers, civil society organizations, academia, and affected communities, in monitoring activities enhances data relevance, fosters ownership, and promotes accountability in policy implementation.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8.Timing and Timeliness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Timely monitoring is essential for capturing real-time information, identifying emerging trends, and facilitating timely interventions to address implementation challenges. However, delays in data collection, analysis, and reporting may compromise the timeliness and relevance of monitoring findings. Inadequate infrastructure, bureaucratic processes, and administrative bottlenecks can contribute to delays in monitoring activities, limiting the utility of monitoring results for decision-making and corrective action.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Addressing these constraints requires concerted efforts to strengthen data infrastructure, build institutional capacity, promote transparency and accountability, and foster stakeholder engagement in policy monitoring processes. By overcoming these challenges, policymakers can enhance the reliability, relevance, and effectiveness of policy monitoring efforts, ultimately improving policy implementation and achieving desired outcomes.</a:t>
            </a:r>
          </a:p>
          <a:p>
            <a:endParaRPr lang="en-IN" dirty="0"/>
          </a:p>
        </p:txBody>
      </p:sp>
    </p:spTree>
    <p:extLst>
      <p:ext uri="{BB962C8B-B14F-4D97-AF65-F5344CB8AC3E}">
        <p14:creationId xmlns:p14="http://schemas.microsoft.com/office/powerpoint/2010/main" val="128947597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6155A-03A2-7B4C-0BA2-78F3BFF3F03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948E60E-A88C-35A5-634C-526FA89DE9A3}"/>
              </a:ext>
            </a:extLst>
          </p:cNvPr>
          <p:cNvSpPr>
            <a:spLocks noGrp="1"/>
          </p:cNvSpPr>
          <p:nvPr>
            <p:ph idx="1"/>
          </p:nvPr>
        </p:nvSpPr>
        <p:spPr/>
        <p:txBody>
          <a:bodyPr/>
          <a:lstStyle/>
          <a:p>
            <a:pPr algn="just"/>
            <a:br>
              <a:rPr lang="en-US" dirty="0">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policy monitoring is essential for ensuring the effective implementation, evaluation, and improvement of public policies. Despite facing constraints such as data availability, resource limitations, and political interference, robust monitoring processes play a critical role in promoting transparency, accountability, and evidence-based decision-making. By addressing these challenges and enhancing stakeholder engagement, institutional capacity, and data infrastructure, policymakers can strengthen policy monitoring efforts, ultimately leading to more informed policy decisions, better outcomes, and greater public trust in the policy process.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446035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7FDA7-0EA6-F199-C591-84AD68EF408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Policy evaluation:</a:t>
            </a:r>
          </a:p>
        </p:txBody>
      </p:sp>
      <p:sp>
        <p:nvSpPr>
          <p:cNvPr id="3" name="Content Placeholder 2">
            <a:extLst>
              <a:ext uri="{FF2B5EF4-FFF2-40B4-BE49-F238E27FC236}">
                <a16:creationId xmlns:a16="http://schemas.microsoft.com/office/drawing/2014/main" id="{67AAA3AA-1A02-FFCF-8B43-4A4F1BACC21D}"/>
              </a:ext>
            </a:extLst>
          </p:cNvPr>
          <p:cNvSpPr>
            <a:spLocks noGrp="1"/>
          </p:cNvSpPr>
          <p:nvPr>
            <p:ph idx="1"/>
          </p:nvPr>
        </p:nvSpPr>
        <p:spPr/>
        <p:txBody>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evaluation is a systematic process of assessing the effectiveness, efficiency, relevance, and impact of public policies. It involves gathering and analyzing data to determine whether policies have achieved their intended objectives and produced desired outcomes. Policy evaluation provides policymakers with valuable insights into the strengths, weaknesses, and unintended consequences of policies, informing evidence-based decision-making and facilitating continuous improvement in policy design and implementation. By evaluating policies, governments can enhance accountability, transparency, and public trust, ultimately contributing to more effective and responsive governance.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70020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288F7-EF8A-A638-E649-57DB2F28518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Problems in policy evaluation:</a:t>
            </a:r>
          </a:p>
        </p:txBody>
      </p:sp>
      <p:sp>
        <p:nvSpPr>
          <p:cNvPr id="3" name="Content Placeholder 2">
            <a:extLst>
              <a:ext uri="{FF2B5EF4-FFF2-40B4-BE49-F238E27FC236}">
                <a16:creationId xmlns:a16="http://schemas.microsoft.com/office/drawing/2014/main" id="{02060D36-2EB6-902B-C087-029F8D9DFD73}"/>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evaluation is essential for assessing the effectiveness, efficiency, and impact of public policies. However, several challenges and constraints can impede the process of policy evaluation, limiting its reliability, validity, and usefulness. Here are some common problems in policy evaluation: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Data Availability and Quality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Data availability and quality are significant challenges in policy evaluation. In many cases, relevant data may be incomplete, outdated, or unavailable, making it challenging to assess policy outcomes accurately. Additionally, data may suffer from inaccuracies, biases, or inconsistencies, affecting the reliability and validity of evaluation findings. Insufficient data infrastructure, lack of standardized data collection methods, and limited access to data sources further exacerbate these challenges.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Attribution and Causality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Establishing causal relationships between policy interventions and outcomes is often complex and challenging in policy evaluation. Policies operate within dynamic and multi-dimensional environments, where multiple factors influence outcomes simultaneously. Identifying the specific contribution of a policy to observed outcomes, distinguishing between correlation and causation, and accounting for confounding variables pose methodological challenges in evaluation studies. Without rigorous methods for attribution, evaluation findings may be subject to interpretation and debate.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Selection Bias and Sampling Issues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Selection bias and sampling issues can undermine the validity and generalizability of evaluation findings. Non-random selection of participants or samples, self-selection bias, and sampling errors may lead to biased estimates of policy effects and limit the external validity of evaluation results. Ensuring representative samples, employing rigorous sampling techniques, and addressing selection biases are essential for producing reliable and unbiased evaluation findings.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Counterfactual and Comparison Groups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Establishing appropriate counterfactuals and comparison groups is crucial for evaluating policy impacts accurately. Without adequate comparison groups, it is challenging to assess what would have happened in the absence of the policy intervention. Identifying suitable comparison groups, controlling for confounding variables, and applying robust counterfactual methods, such as randomized controlled trials (RCTs) or quasi-experimental designs, can mitigate these challenges and enhance the validity of evaluation findings.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968980"/>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2C012-ABEE-7460-2BD5-3AA493AAA29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5577C29-8896-CDEB-BB5D-34A06F8C804D}"/>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5.Time Lags and Lagged Effects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impacts may unfold over extended periods, with significant time lags between policy implementation and observable outcomes. Short-term evaluation studies may fail to capture long-term effects or unintended consequences of policies, leading to incomplete or misleading assessments of policy performance. Longitudinal studies, time-series analysis, and retrospective evaluations are needed to examine policy impacts over time comprehensively.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6.Resource Constraints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evaluation requires adequate resources, including funding, expertise, and time, to conduct rigorous studies and produce reliable findings. However, resource constraints, budgetary limitations, and competing priorities may restrict the availability of resources for evaluation activities. Insufficient funding for data collection, analysis, and reporting can compromise the quality, scope, and timeliness of evaluation studies, limiting their utility for informing policy decisions.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7.Political Interference and Bias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interference and bias can undermine the independence, objectivity, and credibility of policy evaluation processes. Pressure from political actors, vested interests, or powerful stakeholders may influence evaluation methodologies, findings, or interpretations to serve political agendas. Ensuring the autonomy and integrity of evaluation institutions, protecting evaluators' independence, and promoting transparency and accountability are essential safeguards against political interference in evaluation activities.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8.Complexity of Policy Interventions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addressing complex societal challenges often involve multiple stakeholders, sectors, and interrelated issues, increasing the complexity of evaluation. Interconnectedness between policy domains, overlapping jurisdictions, and contextual factors can create challenges in defining clear evaluation objectives, identifying relevant outcomes, and attributing impacts to specific policies. Evaluating complex policies requires interdisciplinary approaches, mixed methods, and adaptive methodologies to capture holistic and nuanced insights.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Addressing these problems in policy evaluation requires methodological rigor, transparency, and collaboration among stakeholders. Employing robust evaluation designs, ensuring data quality and availability, mitigating biases and confounding factors, and fostering an enabling environment for independent evaluation are essential for producing credible and actionable evaluation findings that inform evidence-based decision-making and improve policy outcomes.</a:t>
            </a:r>
          </a:p>
          <a:p>
            <a:endParaRPr lang="en-IN" dirty="0"/>
          </a:p>
        </p:txBody>
      </p:sp>
    </p:spTree>
    <p:extLst>
      <p:ext uri="{BB962C8B-B14F-4D97-AF65-F5344CB8AC3E}">
        <p14:creationId xmlns:p14="http://schemas.microsoft.com/office/powerpoint/2010/main" val="1145904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17B31-E57E-6498-63DF-1D7F32256BC7}"/>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Normative Theory/Normative approach:</a:t>
            </a:r>
          </a:p>
        </p:txBody>
      </p:sp>
      <p:sp>
        <p:nvSpPr>
          <p:cNvPr id="3" name="Content Placeholder 2">
            <a:extLst>
              <a:ext uri="{FF2B5EF4-FFF2-40B4-BE49-F238E27FC236}">
                <a16:creationId xmlns:a16="http://schemas.microsoft.com/office/drawing/2014/main" id="{19DFA09C-3463-9BEF-11CB-51657376BC08}"/>
              </a:ext>
            </a:extLst>
          </p:cNvPr>
          <p:cNvSpPr>
            <a:spLocks noGrp="1"/>
          </p:cNvSpPr>
          <p:nvPr>
            <p:ph idx="1"/>
          </p:nvPr>
        </p:nvSpPr>
        <p:spPr/>
        <p:txBody>
          <a:bodyPr>
            <a:normAutofit fontScale="85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Normative theory of public policy focuses on prescribing what ought to be done rather than describing what is. It is concerned with evaluating policies and recommending courses of action based on ethical principles, values, and normative criteria. This approach seeks to answer questions about the goals of public policy, the principles that should guide decision-making, and the criteria for evaluating policy effectiveness.</a:t>
            </a:r>
          </a:p>
          <a:p>
            <a:pPr algn="just"/>
            <a:r>
              <a:rPr lang="en-US" b="0" i="0" dirty="0">
                <a:solidFill>
                  <a:srgbClr val="0D0D0D"/>
                </a:solidFill>
                <a:effectLst/>
                <a:latin typeface="Times New Roman" panose="02020603050405020304" pitchFamily="18" charset="0"/>
                <a:cs typeface="Times New Roman" panose="02020603050405020304" pitchFamily="18" charset="0"/>
              </a:rPr>
              <a:t>One of the prominent thinkers in normative theory is John Rawls, a political philosopher known for his work on justice and liberalism. Rawls' seminal work, "A Theory of Justice," introduced the concept of the "veil of ignorance" as a thought experiment to determine principles of justice. Rawls argued that individuals, when placed behind this veil, would choose principles that maximize fairness and equality in society. His theory of justice as fairness has had a profound influence on normative approaches to public policy, emphasizing the importance of principles such as equality of opportunity and the protection of basic liberties.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007071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A41C7-F534-3BA5-7D39-3000FC3ADB46}"/>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Remedies in Public Policy Evaluation:</a:t>
            </a:r>
          </a:p>
        </p:txBody>
      </p:sp>
      <p:sp>
        <p:nvSpPr>
          <p:cNvPr id="3" name="Content Placeholder 2">
            <a:extLst>
              <a:ext uri="{FF2B5EF4-FFF2-40B4-BE49-F238E27FC236}">
                <a16:creationId xmlns:a16="http://schemas.microsoft.com/office/drawing/2014/main" id="{631DF851-DE50-18B9-D551-9A807E6DE020}"/>
              </a:ext>
            </a:extLst>
          </p:cNvPr>
          <p:cNvSpPr>
            <a:spLocks noGrp="1"/>
          </p:cNvSpPr>
          <p:nvPr>
            <p:ph idx="1"/>
          </p:nvPr>
        </p:nvSpPr>
        <p:spPr/>
        <p:txBody>
          <a:bodyPr>
            <a:normAutofit fontScale="4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Addressing the challenges in public policy evaluation requires implementing various remedies to enhance the reliability, validity, and usefulness of evaluation findings. Here are some key remedies: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Improved Data Collection and Quality Assurance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Enhancing data collection methods and ensuring data quality are essential for robust policy evaluation. Governments should invest in building data infrastructure, standardizing data collection processes, and improving data management systems. Employing advanced data analytics techniques, such as machine learning and natural language processing, can help analyze large datasets efficiently and uncover insights. Moreover, establishing quality assurance protocols and conducting regular audits can enhance the reliability and accuracy of evaluation data.</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Utilization of Multiple Methods and Data Sources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evaluation often benefits from employing multiple methods and data sources to triangulate findings and enhance validity. Integrating quantitative and qualitative approaches, such as surveys, interviews, case studies, and administrative data analysis, can provide complementary perspectives and insights. Additionally, leveraging diverse data sources, including administrative records, surveys, and observational data, can enhance the comprehensiveness and robustness of evaluation studies.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Randomized Controlled Trials and Quasi-Experimental Designs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Rigorous evaluation designs, such as randomized controlled trials (RCTs) and quasi-experimental designs, can help establish causal relationships between policy interventions and outcomes. RCTs involve randomly assigning participants to treatment and control groups, minimizing selection bias and confounding factors. Quasi-experimental designs, such as difference-in-differences and regression discontinuity designs, provide alternative approaches for estimating causal effects in real-world settings. Employing these methods enhances the internal validity of evaluation studies and strengthens the evidence base for policy decision-making.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Longitudinal Studies and Time-Series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Longitudinal studies and time-series analysis are valuable for examining policy impacts over time and capturing lagged effects. Longitudinal studies follow individuals or cohorts over an extended period, allowing researchers to track changes in outcomes and assess long-term impacts of policies. Time-series analysis examines trends and patterns in data over time, identifying temporal relationships between policy interventions and outcomes. Integrating longitudinal studies and time-series analysis into evaluation frameworks enhances the temporal validity and comprehensiveness of evaluation findings.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17886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DC93F-E39E-6277-2A21-7D332943DCC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D014F28-61CB-6819-97A8-FC86084A8999}"/>
              </a:ext>
            </a:extLst>
          </p:cNvPr>
          <p:cNvSpPr>
            <a:spLocks noGrp="1"/>
          </p:cNvSpPr>
          <p:nvPr>
            <p:ph idx="1"/>
          </p:nvPr>
        </p:nvSpPr>
        <p:spPr/>
        <p:txBody>
          <a:bodyPr>
            <a:normAutofit fontScale="47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5.Capacity Building and Training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Building the capacity of policymakers, evaluators, and stakeholders involved in policy evaluation is essential for conducting rigorous and credible evaluation studies. Providing training programs, workshops, and technical assistance in evaluation methods, data analysis techniques, and evidence-based decision-making enhances the skills and competencies of evaluation professionals. Additionally, fostering collaboration and knowledge sharing among evaluation practitioners facilitates the exchange of best practices and promotes continuous learning in the evaluation community.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6.Independent Evaluation Agencies and Oversight Mechanisms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Establishing independent evaluation agencies or oversight bodies can strengthen the integrity, objectivity, and credibility of policy evaluation processes. Independent evaluation agencies are tasked with conducting impartial assessments of government programs and policies, free from political interference or bias. These agencies ensure transparency, accountability, and public trust in the evaluation process by safeguarding the independence of evaluators, protecting against conflicts of interest, and promoting the dissemination of evaluation findings to stakeholders.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7.Stakeholder Engagement and Participatory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Involving stakeholders in the evaluation process promotes transparency, accountability, and ownership of evaluation findings. Engaging policymakers, program managers, civil society organizations, and affected communities in evaluation design, implementation, and interpretation enhances the relevance, credibility, and utilization of evaluation findings. Participatory evaluation approaches, such as collaborative data collection, participatory data analysis, and stakeholder workshops, empower stakeholders to contribute their perspectives, insights, and experiences to the evaluation process.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8.Dissemination and Communication of Findings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Communicating evaluation findings effectively to policymakers, stakeholders, and the public is critical for ensuring their uptake and utilization in decision-making. Developing clear, concise, and accessible evaluation reports, policy briefs, and dissemination materials tailored to diverse audiences enhances the dissemination of evaluation findings. Utilizing multimedia formats, infographics, and interactive platforms can further engage stakeholders and facilitate knowledge translation, enabling evidence-based policy decisions and actions.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By implementing these remedies, governments can overcome challenges in public policy evaluation, enhance the credibility and utility of evaluation findings, and improve policy outcomes and impacts. Strengthening data collection and quality assurance, utilizing multiple methods and data sources, employing rigorous evaluation designs, building capacity and training, establishing independent evaluation agencies, fostering stakeholder engagement, and disseminating findings effectively are essential steps towards advancing evidence-based policymaking and promoting accountability and transparency in governance.</a:t>
            </a:r>
          </a:p>
          <a:p>
            <a:endParaRPr lang="en-IN" dirty="0"/>
          </a:p>
        </p:txBody>
      </p:sp>
    </p:spTree>
    <p:extLst>
      <p:ext uri="{BB962C8B-B14F-4D97-AF65-F5344CB8AC3E}">
        <p14:creationId xmlns:p14="http://schemas.microsoft.com/office/powerpoint/2010/main" val="243714326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C937E-4430-AFF8-D076-583325898DE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0F37145-B264-40B1-8908-426ACC785F96}"/>
              </a:ext>
            </a:extLst>
          </p:cNvPr>
          <p:cNvSpPr>
            <a:spLocks noGrp="1"/>
          </p:cNvSpPr>
          <p:nvPr>
            <p:ph idx="1"/>
          </p:nvPr>
        </p:nvSpPr>
        <p:spPr/>
        <p:txBody>
          <a:bodyPr/>
          <a:lstStyle/>
          <a:p>
            <a:pPr algn="just"/>
            <a:br>
              <a:rPr lang="en-US" dirty="0">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addressing the challenges in public policy evaluation requires a multifaceted approach that incorporates rigorous methods, stakeholder engagement, capacity building, and transparency. By implementing remedies such as improved data collection, utilization of multiple methods, capacity building, and stakeholder engagement, governments can enhance the reliability, validity, and utility of evaluation findings. Strengthening the evaluation ecosystem fosters evidence-based decision-making, promotes accountability, and ultimately leads to more effective and responsive public policies.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63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51D549-CDD6-F005-E8FD-239A533075C5}"/>
              </a:ext>
            </a:extLst>
          </p:cNvPr>
          <p:cNvSpPr>
            <a:spLocks noGrp="1"/>
          </p:cNvSpPr>
          <p:nvPr>
            <p:ph idx="1"/>
          </p:nvPr>
        </p:nvSpPr>
        <p:spPr/>
        <p:txBody>
          <a:bodyPr>
            <a:normAutofit fontScale="77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Amartya Sen, an Indian economist and Nobel laureate, has made significant contributions to normative theory through his capabilities approach. Sen argues that public policy should be oriented towards expanding individuals' capabilities or freedoms to lead lives they have reason to value. This approach emphasizes the importance of addressing inequalities and enhancing people's capabilities to pursue their goals and aspirations.</a:t>
            </a:r>
          </a:p>
          <a:p>
            <a:pPr algn="just"/>
            <a:r>
              <a:rPr lang="en-US" b="0" i="0" dirty="0">
                <a:solidFill>
                  <a:srgbClr val="0D0D0D"/>
                </a:solidFill>
                <a:effectLst/>
                <a:latin typeface="Times New Roman" panose="02020603050405020304" pitchFamily="18" charset="0"/>
                <a:cs typeface="Times New Roman" panose="02020603050405020304" pitchFamily="18" charset="0"/>
              </a:rPr>
              <a:t>Martha Nussbaum, an American philosopher, has further developed the capabilities approach, emphasizing the role of human flourishing and the importance of promoting individuals' capabilities to live a life of dignity and fulfillment. Nussbaum's work has influenced debates on social justice and human development, advocating for policies that enhance people's capabilities in areas such as education, healthcare, and political participation.</a:t>
            </a:r>
          </a:p>
          <a:p>
            <a:pPr algn="just"/>
            <a:r>
              <a:rPr lang="en-US" b="0" i="0" dirty="0">
                <a:solidFill>
                  <a:srgbClr val="0D0D0D"/>
                </a:solidFill>
                <a:effectLst/>
                <a:latin typeface="Times New Roman" panose="02020603050405020304" pitchFamily="18" charset="0"/>
                <a:cs typeface="Times New Roman" panose="02020603050405020304" pitchFamily="18" charset="0"/>
              </a:rPr>
              <a:t>Overall, normative theory provides a framework for evaluating public policies based on ethical principles and values. By emphasizing principles of justice, fairness, and human flourishing, normative theorists contribute to discussions about the goals and priorities of public policy and advocate for policies that promote the common good and advance societal well-being.</a:t>
            </a:r>
          </a:p>
          <a:p>
            <a:endParaRPr lang="en-IN" dirty="0"/>
          </a:p>
        </p:txBody>
      </p:sp>
    </p:spTree>
    <p:extLst>
      <p:ext uri="{BB962C8B-B14F-4D97-AF65-F5344CB8AC3E}">
        <p14:creationId xmlns:p14="http://schemas.microsoft.com/office/powerpoint/2010/main" val="3776282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6D7ED3-3614-122E-8AA8-B7E4230635D1}"/>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I</a:t>
            </a:r>
          </a:p>
        </p:txBody>
      </p:sp>
    </p:spTree>
    <p:extLst>
      <p:ext uri="{BB962C8B-B14F-4D97-AF65-F5344CB8AC3E}">
        <p14:creationId xmlns:p14="http://schemas.microsoft.com/office/powerpoint/2010/main" val="1413928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3C6883-1CBF-184D-ED2A-E42A668F421A}"/>
              </a:ext>
            </a:extLst>
          </p:cNvPr>
          <p:cNvSpPr>
            <a:spLocks noGrp="1"/>
          </p:cNvSpPr>
          <p:nvPr>
            <p:ph idx="1"/>
          </p:nvPr>
        </p:nvSpPr>
        <p:spPr/>
        <p:txBody>
          <a:bodyPr>
            <a:normAutofit fontScale="70000" lnSpcReduction="2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Yehoshua Dror, an Israeli political scientist, made significant contributions to the normative approach in public policy by emphasizing the ethical dimensions of decision-making. Dror argued that policymakers should not only focus on pragmatic considerations but also consider moral principles and values when formulating and evaluating policies. He believed that public policy should reflect society's ethical norms and promote the common good. Dror's work underscores the importance of incorporating normative perspectives into policy analysis to ensure that decisions align with principles of justice, fairness, and ethical responsibility.</a:t>
            </a:r>
          </a:p>
          <a:p>
            <a:pPr algn="just"/>
            <a:r>
              <a:rPr lang="en-US" b="0" i="0" dirty="0">
                <a:solidFill>
                  <a:srgbClr val="0D0D0D"/>
                </a:solidFill>
                <a:effectLst/>
                <a:latin typeface="Times New Roman" panose="02020603050405020304" pitchFamily="18" charset="0"/>
                <a:cs typeface="Times New Roman" panose="02020603050405020304" pitchFamily="18" charset="0"/>
              </a:rPr>
              <a:t>By advocating for a normative approach, Dror aimed to encourage policymakers to prioritize moral imperatives and make decisions that are morally defensible. He emphasized the need for policymakers to engage in ethical reasoning and reflection, considering the potential impacts of policies on different stakeholders and evaluating them based on moral principles. Dror's work highlights the role of ethics in guiding public action and promoting social justice, human dignity, and the well-being of society as a whole. Through his scholarship, Dror sought to contribute to a more ethical and principled approach to public policy that reflects the values and aspirations of the communities it serves.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3765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0A2B2-40E7-2032-22A0-5AF7E943C0C9}"/>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Mixed Approach:</a:t>
            </a:r>
          </a:p>
        </p:txBody>
      </p:sp>
      <p:sp>
        <p:nvSpPr>
          <p:cNvPr id="3" name="Content Placeholder 2">
            <a:extLst>
              <a:ext uri="{FF2B5EF4-FFF2-40B4-BE49-F238E27FC236}">
                <a16:creationId xmlns:a16="http://schemas.microsoft.com/office/drawing/2014/main" id="{A92F4722-3887-95E0-DE59-8D5A8383FE1B}"/>
              </a:ext>
            </a:extLst>
          </p:cNvPr>
          <p:cNvSpPr>
            <a:spLocks noGrp="1"/>
          </p:cNvSpPr>
          <p:nvPr>
            <p:ph idx="1"/>
          </p:nvPr>
        </p:nvSpPr>
        <p:spPr/>
        <p:txBody>
          <a:bodyPr>
            <a:normAutofit fontScale="77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Hogwood and Gunn's mixed approach to public policy analysis incorporates elements of both empirical and normative perspectives, aiming to provide a comprehensive understanding of the policymaking process. Their framework integrates the empirical analysis of policy implementation with normative considerations regarding policy effectiveness and ethical principles.</a:t>
            </a:r>
          </a:p>
          <a:p>
            <a:pPr algn="just"/>
            <a:r>
              <a:rPr lang="en-US" b="0" i="0" dirty="0">
                <a:solidFill>
                  <a:srgbClr val="0D0D0D"/>
                </a:solidFill>
                <a:effectLst/>
                <a:latin typeface="Times New Roman" panose="02020603050405020304" pitchFamily="18" charset="0"/>
                <a:cs typeface="Times New Roman" panose="02020603050405020304" pitchFamily="18" charset="0"/>
              </a:rPr>
              <a:t>At its core, the mixed approach emphasizes the importance of both descriptive analysis and prescriptive evaluation in studying public policy. On the one hand, empirical analysis involves examining the practical aspects of policy implementation, such as the effectiveness of policy instruments, the roles of various actors, and the outcomes achieved. This empirical dimension seeks to identify patterns, trends, and causal relationships in policymaking processes and outcomes.</a:t>
            </a:r>
          </a:p>
          <a:p>
            <a:pPr algn="just"/>
            <a:r>
              <a:rPr lang="en-US" b="0" i="0" dirty="0">
                <a:solidFill>
                  <a:srgbClr val="0D0D0D"/>
                </a:solidFill>
                <a:effectLst/>
                <a:latin typeface="Times New Roman" panose="02020603050405020304" pitchFamily="18" charset="0"/>
                <a:cs typeface="Times New Roman" panose="02020603050405020304" pitchFamily="18" charset="0"/>
              </a:rPr>
              <a:t>On the other hand, the mixed approach also incorporates normative considerations by evaluating policies against ethical principles, social values, and normative criteria. This evaluative dimension involves assessing the desirability, fairness, and legitimacy of policies, as well as their alignment with societal goals and priorities. It encompasses questions about justice, equity, and the distribution of benefits and burdens.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1540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25FAE-7C68-4FA5-496B-EDC91713D89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B23DC93-4FC7-088C-303D-03BA04692824}"/>
              </a:ext>
            </a:extLst>
          </p:cNvPr>
          <p:cNvSpPr>
            <a:spLocks noGrp="1"/>
          </p:cNvSpPr>
          <p:nvPr>
            <p:ph idx="1"/>
          </p:nvPr>
        </p:nvSpPr>
        <p:spPr/>
        <p:txBody>
          <a:bodyPr>
            <a:normAutofit lnSpcReduction="1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Hogwood and Gunn argue that a comprehensive understanding of public policy requires integrating both empirical and normative perspectives. By combining descriptive analysis with prescriptive evaluation, policymakers and analysts can gain insights into not only how policies are formulated and implemented but also whether they achieve their intended goals and serve the public interest effectively.</a:t>
            </a:r>
          </a:p>
          <a:p>
            <a:pPr algn="just"/>
            <a:r>
              <a:rPr lang="en-US" b="0" i="0" dirty="0">
                <a:solidFill>
                  <a:srgbClr val="0D0D0D"/>
                </a:solidFill>
                <a:effectLst/>
                <a:latin typeface="Times New Roman" panose="02020603050405020304" pitchFamily="18" charset="0"/>
                <a:cs typeface="Times New Roman" panose="02020603050405020304" pitchFamily="18" charset="0"/>
              </a:rPr>
              <a:t>The mixed approach offers a holistic framework for studying public policy, bridging the gap between theory and practice, and informing evidence-based decision-making. By incorporating both empirical evidence and normative considerations, this approach seeks to enhance the rigor, relevance, and accountability of policy analysis, ultimately contributing to more informed and effective policymaking processes.</a:t>
            </a:r>
          </a:p>
          <a:p>
            <a:endParaRPr lang="en-IN" dirty="0"/>
          </a:p>
        </p:txBody>
      </p:sp>
    </p:spTree>
    <p:extLst>
      <p:ext uri="{BB962C8B-B14F-4D97-AF65-F5344CB8AC3E}">
        <p14:creationId xmlns:p14="http://schemas.microsoft.com/office/powerpoint/2010/main" val="3864909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671B0-3BB2-F41D-82B5-7B341973FF2D}"/>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Nature of  Public Policy</a:t>
            </a:r>
          </a:p>
        </p:txBody>
      </p:sp>
      <p:sp>
        <p:nvSpPr>
          <p:cNvPr id="3" name="Content Placeholder 2">
            <a:extLst>
              <a:ext uri="{FF2B5EF4-FFF2-40B4-BE49-F238E27FC236}">
                <a16:creationId xmlns:a16="http://schemas.microsoft.com/office/drawing/2014/main" id="{83C856D8-EEBF-43F7-52B8-511EDE96E2E2}"/>
              </a:ext>
            </a:extLst>
          </p:cNvPr>
          <p:cNvSpPr>
            <a:spLocks noGrp="1"/>
          </p:cNvSpPr>
          <p:nvPr>
            <p:ph idx="1"/>
          </p:nvPr>
        </p:nvSpPr>
        <p:spPr/>
        <p:txBody>
          <a:bodyPr>
            <a:normAutofit fontScale="70000" lnSpcReduction="2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Public policy encompasses the decisions, actions, and initiatives undertaken by governments and other actors to address societal challenges, fulfill public needs, and achieve desired goals. It is a dynamic and multifaceted process that shapes the functioning of societies, influencing the distribution of resources, opportunities, and power among individuals and groups. Understanding the nature of public policy involves exploring its key characteristics, components, and functions within the broader context of governance and societal development.</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Complexity</a:t>
            </a:r>
            <a:r>
              <a:rPr lang="en-US" b="0" i="0" dirty="0">
                <a:solidFill>
                  <a:srgbClr val="0D0D0D"/>
                </a:solidFill>
                <a:effectLst/>
                <a:latin typeface="Times New Roman" panose="02020603050405020304" pitchFamily="18" charset="0"/>
                <a:cs typeface="Times New Roman" panose="02020603050405020304" pitchFamily="18" charset="0"/>
              </a:rPr>
              <a:t>: Public policy operates within complex systems characterized by multiple actors, interests, and factors. Policymaking involves navigating diverse perspectives, competing priorities, and interrelated issues. Policies often interact with one another, creating feedback loops and unintended consequences. The complexity of public policy requires policymakers to adopt holistic approaches and engage in interdisciplinary collaboration to address multifaceted challenges effectively.</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Diversity</a:t>
            </a:r>
            <a:r>
              <a:rPr lang="en-US" b="0" i="0" dirty="0">
                <a:solidFill>
                  <a:srgbClr val="0D0D0D"/>
                </a:solidFill>
                <a:effectLst/>
                <a:latin typeface="Times New Roman" panose="02020603050405020304" pitchFamily="18" charset="0"/>
                <a:cs typeface="Times New Roman" panose="02020603050405020304" pitchFamily="18" charset="0"/>
              </a:rPr>
              <a:t>: Public policy encompasses a wide range of areas, from economic development and healthcare to environmental protection and social welfare. Policies may be aimed at regulating behavior, allocating resources, providing services, or addressing specific problems. The diversity of public policy reflects society's evolving priorities, values, and needs, as well as the complexity of governance in modern societies.</a:t>
            </a:r>
          </a:p>
        </p:txBody>
      </p:sp>
    </p:spTree>
    <p:extLst>
      <p:ext uri="{BB962C8B-B14F-4D97-AF65-F5344CB8AC3E}">
        <p14:creationId xmlns:p14="http://schemas.microsoft.com/office/powerpoint/2010/main" val="2530642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3EA4F-D205-2B5F-43E2-A88BA90DC5D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CFCC660-2F1A-D3E0-A7FC-5F34660679C5}"/>
              </a:ext>
            </a:extLst>
          </p:cNvPr>
          <p:cNvSpPr>
            <a:spLocks noGrp="1"/>
          </p:cNvSpPr>
          <p:nvPr>
            <p:ph idx="1"/>
          </p:nvPr>
        </p:nvSpPr>
        <p:spPr/>
        <p:txBody>
          <a:bodyPr>
            <a:normAutofit fontScale="92500" lnSpcReduction="1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3.Dynamic Nature</a:t>
            </a:r>
            <a:r>
              <a:rPr lang="en-US" b="0" i="0" dirty="0">
                <a:solidFill>
                  <a:srgbClr val="0D0D0D"/>
                </a:solidFill>
                <a:effectLst/>
                <a:latin typeface="Times New Roman" panose="02020603050405020304" pitchFamily="18" charset="0"/>
                <a:cs typeface="Times New Roman" panose="02020603050405020304" pitchFamily="18" charset="0"/>
              </a:rPr>
              <a:t>: Public policy is not static but evolves over time in response to changing circumstances, priorities, and public discourse. New challenges, technological advancements, and social movements can influence policy agendas and prompt shifts in policy priorities. Moreover, changes in political leadership, public opinion, and economic conditions can also impact the trajectory of public policy.</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4.Interdisciplinary</a:t>
            </a:r>
            <a:r>
              <a:rPr lang="en-US" b="0" i="0" dirty="0">
                <a:solidFill>
                  <a:srgbClr val="0D0D0D"/>
                </a:solidFill>
                <a:effectLst/>
                <a:latin typeface="Times New Roman" panose="02020603050405020304" pitchFamily="18" charset="0"/>
                <a:cs typeface="Times New Roman" panose="02020603050405020304" pitchFamily="18" charset="0"/>
              </a:rPr>
              <a:t>: Public policy draws on insights and methodologies from various disciplines, including political science, economics, sociology, law, and public administration. Policymaking often involves </a:t>
            </a:r>
            <a:r>
              <a:rPr lang="en-US" b="0" i="0" dirty="0" err="1">
                <a:solidFill>
                  <a:srgbClr val="0D0D0D"/>
                </a:solidFill>
                <a:effectLst/>
                <a:latin typeface="Times New Roman" panose="02020603050405020304" pitchFamily="18" charset="0"/>
                <a:cs typeface="Times New Roman" panose="02020603050405020304" pitchFamily="18" charset="0"/>
              </a:rPr>
              <a:t>analyzingcomplex</a:t>
            </a:r>
            <a:r>
              <a:rPr lang="en-US" b="0" i="0" dirty="0">
                <a:solidFill>
                  <a:srgbClr val="0D0D0D"/>
                </a:solidFill>
                <a:effectLst/>
                <a:latin typeface="Times New Roman" panose="02020603050405020304" pitchFamily="18" charset="0"/>
                <a:cs typeface="Times New Roman" panose="02020603050405020304" pitchFamily="18" charset="0"/>
              </a:rPr>
              <a:t> data, conducting impact assessments, and evaluating policy options using diverse analytical tools and frameworks. Interdisciplinary approaches to public policy facilitate a more comprehensive understanding of complex social problems and inform evidence-based decision-making.</a:t>
            </a:r>
          </a:p>
          <a:p>
            <a:endParaRPr lang="en-IN" dirty="0"/>
          </a:p>
        </p:txBody>
      </p:sp>
    </p:spTree>
    <p:extLst>
      <p:ext uri="{BB962C8B-B14F-4D97-AF65-F5344CB8AC3E}">
        <p14:creationId xmlns:p14="http://schemas.microsoft.com/office/powerpoint/2010/main" val="3591388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3555-2ADF-138B-2776-931A6E87F39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E531175-22FE-D67F-5096-BB21859E8E40}"/>
              </a:ext>
            </a:extLst>
          </p:cNvPr>
          <p:cNvSpPr>
            <a:spLocks noGrp="1"/>
          </p:cNvSpPr>
          <p:nvPr>
            <p:ph idx="1"/>
          </p:nvPr>
        </p:nvSpPr>
        <p:spPr/>
        <p:txBody>
          <a:bodyPr>
            <a:normAutofit fontScale="92500" lnSpcReduction="1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5.Political Nature</a:t>
            </a:r>
            <a:r>
              <a:rPr lang="en-US" b="0" i="0" dirty="0">
                <a:solidFill>
                  <a:srgbClr val="0D0D0D"/>
                </a:solidFill>
                <a:effectLst/>
                <a:latin typeface="Times New Roman" panose="02020603050405020304" pitchFamily="18" charset="0"/>
                <a:cs typeface="Times New Roman" panose="02020603050405020304" pitchFamily="18" charset="0"/>
              </a:rPr>
              <a:t>: Public policy is inherently political, shaped by power dynamics, ideological differences, and partisan interests. Policymaking involves negotiations, compromises, and coalition-building among political actors, interest groups, and stakeholders. The political nature of public policy can influence the formulation, adoption, and implementation of policies, as well as their effectiveness and sustainability over time.</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6.Public Interest</a:t>
            </a:r>
            <a:r>
              <a:rPr lang="en-US" b="0" i="0" dirty="0">
                <a:solidFill>
                  <a:srgbClr val="0D0D0D"/>
                </a:solidFill>
                <a:effectLst/>
                <a:latin typeface="Times New Roman" panose="02020603050405020304" pitchFamily="18" charset="0"/>
                <a:cs typeface="Times New Roman" panose="02020603050405020304" pitchFamily="18" charset="0"/>
              </a:rPr>
              <a:t>: At its core, public policy is intended to serve the public interest by addressing collective needs, promoting social welfare, and advancing the common good. While competing interests and values may shape policy debates, policymakers are ultimately accountable to the public and expected to act in the best interests of society as a whole. Public engagement, transparency, and accountability are essential for ensuring that public policies reflect the preferences and values of citizens.</a:t>
            </a:r>
          </a:p>
          <a:p>
            <a:endParaRPr lang="en-IN" dirty="0"/>
          </a:p>
        </p:txBody>
      </p:sp>
    </p:spTree>
    <p:extLst>
      <p:ext uri="{BB962C8B-B14F-4D97-AF65-F5344CB8AC3E}">
        <p14:creationId xmlns:p14="http://schemas.microsoft.com/office/powerpoint/2010/main" val="3368979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58E5C-E1C6-4AD7-2D5B-98A6AAC1DD9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4FF2525-2DA5-FDDE-9083-1628D74C0C12}"/>
              </a:ext>
            </a:extLst>
          </p:cNvPr>
          <p:cNvSpPr>
            <a:spLocks noGrp="1"/>
          </p:cNvSpPr>
          <p:nvPr>
            <p:ph idx="1"/>
          </p:nvPr>
        </p:nvSpPr>
        <p:spPr/>
        <p:txBody>
          <a:bodyPr>
            <a:normAutofit fontScale="92500" lnSpcReduction="1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7.Adaptive and Learning Process</a:t>
            </a:r>
            <a:r>
              <a:rPr lang="en-US" b="0" i="0" dirty="0">
                <a:solidFill>
                  <a:srgbClr val="0D0D0D"/>
                </a:solidFill>
                <a:effectLst/>
                <a:latin typeface="Times New Roman" panose="02020603050405020304" pitchFamily="18" charset="0"/>
                <a:cs typeface="Times New Roman" panose="02020603050405020304" pitchFamily="18" charset="0"/>
              </a:rPr>
              <a:t>: Public policy involves iterative processes of problem-solving, experimentation, and learning. Policymakers continually assess the effectiveness of policies, adjust strategies based on feedback, and incorporate new evidence and insights into decision-making. The adaptive nature of public policy allows for flexibility and innovation in addressing complex and evolving challenges.</a:t>
            </a:r>
          </a:p>
          <a:p>
            <a:pPr algn="just"/>
            <a:r>
              <a:rPr lang="en-US" b="0" i="0" dirty="0">
                <a:solidFill>
                  <a:srgbClr val="0D0D0D"/>
                </a:solidFill>
                <a:effectLst/>
                <a:latin typeface="Times New Roman" panose="02020603050405020304" pitchFamily="18" charset="0"/>
                <a:cs typeface="Times New Roman" panose="02020603050405020304" pitchFamily="18" charset="0"/>
              </a:rPr>
              <a:t>In conclusion, public policy is a complex, dynamic, and interdisciplinary process that shapes the governance of societies. It involves navigating diverse interests, competing priorities, and political dynamics to address societal challenges and promote the common good. Understanding the nature of public policy requires examining its key characteristics, functions, and implications for governance and societal development.</a:t>
            </a:r>
          </a:p>
          <a:p>
            <a:endParaRPr lang="en-IN" dirty="0"/>
          </a:p>
        </p:txBody>
      </p:sp>
    </p:spTree>
    <p:extLst>
      <p:ext uri="{BB962C8B-B14F-4D97-AF65-F5344CB8AC3E}">
        <p14:creationId xmlns:p14="http://schemas.microsoft.com/office/powerpoint/2010/main" val="2388045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D5683-2378-C546-6629-C675143846BC}"/>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Scope of Public Policy</a:t>
            </a:r>
          </a:p>
        </p:txBody>
      </p:sp>
      <p:sp>
        <p:nvSpPr>
          <p:cNvPr id="3" name="Content Placeholder 2">
            <a:extLst>
              <a:ext uri="{FF2B5EF4-FFF2-40B4-BE49-F238E27FC236}">
                <a16:creationId xmlns:a16="http://schemas.microsoft.com/office/drawing/2014/main" id="{32331E47-33DA-AFBC-D0B1-B45469FF6FB3}"/>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The scope of public policy is broad and encompasses a wide range of areas, issues, and activities that impact society as a whole. Understanding the scope of public policy involves examining the various domains in which policymakers operate and the diverse range of policy interventions employed to address societal challenges and promote the common good.</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Economic Policy</a:t>
            </a:r>
            <a:r>
              <a:rPr lang="en-US" b="0" i="0" dirty="0">
                <a:solidFill>
                  <a:srgbClr val="0D0D0D"/>
                </a:solidFill>
                <a:effectLst/>
                <a:latin typeface="Times New Roman" panose="02020603050405020304" pitchFamily="18" charset="0"/>
                <a:cs typeface="Times New Roman" panose="02020603050405020304" pitchFamily="18" charset="0"/>
              </a:rPr>
              <a:t>: Economic policy focuses on managing the economy to promote growth, stability, and prosperity. It includes measures such as fiscal policy (taxation and government spending), monetary policy (interest rates and money supply), and regulatory policies aimed at promoting competition, protecting consumers, and ensuring financial stability.</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Social Policy</a:t>
            </a:r>
            <a:r>
              <a:rPr lang="en-US" b="0" i="0" dirty="0">
                <a:solidFill>
                  <a:srgbClr val="0D0D0D"/>
                </a:solidFill>
                <a:effectLst/>
                <a:latin typeface="Times New Roman" panose="02020603050405020304" pitchFamily="18" charset="0"/>
                <a:cs typeface="Times New Roman" panose="02020603050405020304" pitchFamily="18" charset="0"/>
              </a:rPr>
              <a:t>: Social policy addresses issues related to social welfare, equality, and human well-being. It includes policies related to healthcare, education, housing, social security, and poverty alleviation. Social policies aim to provide essential services, support vulnerable populations, and reduce disparities in access to opportunities and resources.</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Environmental Policy</a:t>
            </a:r>
            <a:r>
              <a:rPr lang="en-US" b="0" i="0" dirty="0">
                <a:solidFill>
                  <a:srgbClr val="0D0D0D"/>
                </a:solidFill>
                <a:effectLst/>
                <a:latin typeface="Times New Roman" panose="02020603050405020304" pitchFamily="18" charset="0"/>
                <a:cs typeface="Times New Roman" panose="02020603050405020304" pitchFamily="18" charset="0"/>
              </a:rPr>
              <a:t>: Environmental policy is concerned with protecting natural resources, mitigating pollution, and addressing climate change. It includes regulations, incentives, and conservation efforts aimed at promoting sustainable development, preserving biodiversity, and ensuring the health and well-being of ecosystems and future generations.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643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8ED5D-A993-657F-DA52-CD0E12DB991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842A939-FAEB-42EB-1A9A-C17FD6BFFBE7}"/>
              </a:ext>
            </a:extLst>
          </p:cNvPr>
          <p:cNvSpPr>
            <a:spLocks noGrp="1"/>
          </p:cNvSpPr>
          <p:nvPr>
            <p:ph idx="1"/>
          </p:nvPr>
        </p:nvSpPr>
        <p:spPr/>
        <p:txBody>
          <a:bodyPr>
            <a:normAutofit fontScale="850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4.Foreign Policy</a:t>
            </a:r>
            <a:r>
              <a:rPr lang="en-US" b="0" i="0" dirty="0">
                <a:solidFill>
                  <a:srgbClr val="0D0D0D"/>
                </a:solidFill>
                <a:effectLst/>
                <a:latin typeface="Times New Roman" panose="02020603050405020304" pitchFamily="18" charset="0"/>
                <a:cs typeface="Times New Roman" panose="02020603050405020304" pitchFamily="18" charset="0"/>
              </a:rPr>
              <a:t>: Foreign policy focuses on a nation's interactions with other countries and international organizations. It includes diplomacy, trade agreements, military alliances, humanitarian aid, and efforts to promote peace and security globally. Foreign policies are shaped by geopolitical considerations, national interests, and commitments to international norms and treaties.</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5.Security Policy</a:t>
            </a:r>
            <a:r>
              <a:rPr lang="en-US" b="0" i="0" dirty="0">
                <a:solidFill>
                  <a:srgbClr val="0D0D0D"/>
                </a:solidFill>
                <a:effectLst/>
                <a:latin typeface="Times New Roman" panose="02020603050405020304" pitchFamily="18" charset="0"/>
                <a:cs typeface="Times New Roman" panose="02020603050405020304" pitchFamily="18" charset="0"/>
              </a:rPr>
              <a:t>: Security policy encompasses measures to protect national security and public safety. It includes defense policies, law enforcement strategies, counterterrorism efforts, and emergency response planning. Security policies aim to safeguard citizens from internal and external threats, maintain stability, and uphold the rule of law.</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6.Technology Policy</a:t>
            </a:r>
            <a:r>
              <a:rPr lang="en-US" b="0" i="0" dirty="0">
                <a:solidFill>
                  <a:srgbClr val="0D0D0D"/>
                </a:solidFill>
                <a:effectLst/>
                <a:latin typeface="Times New Roman" panose="02020603050405020304" pitchFamily="18" charset="0"/>
                <a:cs typeface="Times New Roman" panose="02020603050405020304" pitchFamily="18" charset="0"/>
              </a:rPr>
              <a:t>: Technology policy addresses the regulation and promotion of technological innovation and development. It includes policies related to research and development, intellectual property rights, digital infrastructure, cybersecurity, and privacy protection. Technology policies seek to harness the benefits of technology while managing risks and ensuring equitable access to its benefits.</a:t>
            </a:r>
          </a:p>
          <a:p>
            <a:endParaRPr lang="en-IN" dirty="0"/>
          </a:p>
        </p:txBody>
      </p:sp>
    </p:spTree>
    <p:extLst>
      <p:ext uri="{BB962C8B-B14F-4D97-AF65-F5344CB8AC3E}">
        <p14:creationId xmlns:p14="http://schemas.microsoft.com/office/powerpoint/2010/main" val="35117938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37D61-F156-2872-7CBE-F9708CE07F3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C61574F-52EC-1059-88BB-5355322D0A15}"/>
              </a:ext>
            </a:extLst>
          </p:cNvPr>
          <p:cNvSpPr>
            <a:spLocks noGrp="1"/>
          </p:cNvSpPr>
          <p:nvPr>
            <p:ph idx="1"/>
          </p:nvPr>
        </p:nvSpPr>
        <p:spPr/>
        <p:txBody>
          <a:bodyPr>
            <a:normAutofit fontScale="775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7.Cultural Policy</a:t>
            </a:r>
            <a:r>
              <a:rPr lang="en-US" b="0" i="0" dirty="0">
                <a:solidFill>
                  <a:srgbClr val="0D0D0D"/>
                </a:solidFill>
                <a:effectLst/>
                <a:latin typeface="Times New Roman" panose="02020603050405020304" pitchFamily="18" charset="0"/>
                <a:cs typeface="Times New Roman" panose="02020603050405020304" pitchFamily="18" charset="0"/>
              </a:rPr>
              <a:t>: Cultural policy focuses on supporting cultural heritage, creativity, and diversity. It includes measures to preserve cultural assets, promote arts and humanities, and foster cultural exchange and expression. Cultural policies aim to enrich societies, enhance social cohesion, and promote dialogue and understanding among diverse communities.</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8.Public Health Policy</a:t>
            </a:r>
            <a:r>
              <a:rPr lang="en-US" b="0" i="0" dirty="0">
                <a:solidFill>
                  <a:srgbClr val="0D0D0D"/>
                </a:solidFill>
                <a:effectLst/>
                <a:latin typeface="Times New Roman" panose="02020603050405020304" pitchFamily="18" charset="0"/>
                <a:cs typeface="Times New Roman" panose="02020603050405020304" pitchFamily="18" charset="0"/>
              </a:rPr>
              <a:t>: Public health policy addresses issues related to disease prevention, healthcare access, and health promotion. It includes measures such as vaccination programs, disease surveillance, healthcare infrastructure development, and public education campaigns. Public health policies aim to improve population health outcomes, reduce healthcare disparities, and enhance resilience to health crises.</a:t>
            </a:r>
          </a:p>
          <a:p>
            <a:pPr algn="just"/>
            <a:r>
              <a:rPr lang="en-US" b="0" i="0" dirty="0">
                <a:solidFill>
                  <a:srgbClr val="0D0D0D"/>
                </a:solidFill>
                <a:effectLst/>
                <a:latin typeface="Times New Roman" panose="02020603050405020304" pitchFamily="18" charset="0"/>
                <a:cs typeface="Times New Roman" panose="02020603050405020304" pitchFamily="18" charset="0"/>
              </a:rPr>
              <a:t>Overall, the scope of public policy is vast and encompasses a diverse array of areas, issues, and interventions aimed at addressing societal challenges, promoting the common good, and enhancing the well-being of individuals and communities. Effective public policy requires collaboration, innovation, and responsiveness to changing circumstances and priorities in order to achieve sustainable and equitable outcomes.</a:t>
            </a:r>
          </a:p>
          <a:p>
            <a:endParaRPr lang="en-IN" dirty="0"/>
          </a:p>
        </p:txBody>
      </p:sp>
    </p:spTree>
    <p:extLst>
      <p:ext uri="{BB962C8B-B14F-4D97-AF65-F5344CB8AC3E}">
        <p14:creationId xmlns:p14="http://schemas.microsoft.com/office/powerpoint/2010/main" val="1990998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3CC9C5-0A14-40AC-9D8E-D22C45DF91F7}"/>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ea typeface="Tahoma" panose="020B0604030504040204" pitchFamily="34" charset="0"/>
                <a:cs typeface="Times New Roman" panose="02020603050405020304" pitchFamily="18" charset="0"/>
              </a:rPr>
              <a:t>Public policy encompasses the decisions and actions undertaken by governments and other actors to address societal issues and achieve desired outcomes. It serves as a framework for guiding collective action towards the common good, often influenced by political, social, economic, and cultural factors. Public policy can take various forms, including laws, regulations, programs, and initiatives designed to shape behavior, allocate resources, and resolve conflicts.</a:t>
            </a:r>
          </a:p>
          <a:p>
            <a:pPr algn="just"/>
            <a:r>
              <a:rPr lang="en-US" b="0" i="0" dirty="0">
                <a:solidFill>
                  <a:srgbClr val="0D0D0D"/>
                </a:solidFill>
                <a:effectLst/>
                <a:latin typeface="Times New Roman" panose="02020603050405020304" pitchFamily="18" charset="0"/>
                <a:ea typeface="Tahoma" panose="020B0604030504040204" pitchFamily="34" charset="0"/>
                <a:cs typeface="Times New Roman" panose="02020603050405020304" pitchFamily="18" charset="0"/>
              </a:rPr>
              <a:t>Effective public policy is grounded in thorough analysis, stakeholder engagement, and consideration of potential consequences. It aims to balance competing interests and values while promoting fairness, efficiency, and sustainability. Key stages in the policy process typically involve problem identification, agenda setting, policy formulation, implementation, and evaluation.</a:t>
            </a:r>
          </a:p>
          <a:p>
            <a:pPr algn="just"/>
            <a:r>
              <a:rPr lang="en-US" b="0" i="0" dirty="0">
                <a:solidFill>
                  <a:srgbClr val="0D0D0D"/>
                </a:solidFill>
                <a:effectLst/>
                <a:latin typeface="Times New Roman" panose="02020603050405020304" pitchFamily="18" charset="0"/>
                <a:ea typeface="Tahoma" panose="020B0604030504040204" pitchFamily="34" charset="0"/>
                <a:cs typeface="Times New Roman" panose="02020603050405020304" pitchFamily="18" charset="0"/>
              </a:rPr>
              <a:t>Public policy addresses a wide range of issues, from healthcare and education to environmental protection and national security. It reflects society's priorities and values, evolving over time in response to changing circumstances and public discourse. While governments play a central role in policymaking, various actors, including advocacy groups, businesses, and international organizations, also contribute to shaping policy agendas and outcomes.</a:t>
            </a:r>
          </a:p>
          <a:p>
            <a:pPr algn="just"/>
            <a:r>
              <a:rPr lang="en-US" b="0" i="0" dirty="0">
                <a:solidFill>
                  <a:srgbClr val="0D0D0D"/>
                </a:solidFill>
                <a:effectLst/>
                <a:latin typeface="Times New Roman" panose="02020603050405020304" pitchFamily="18" charset="0"/>
                <a:ea typeface="Tahoma" panose="020B0604030504040204" pitchFamily="34" charset="0"/>
                <a:cs typeface="Times New Roman" panose="02020603050405020304" pitchFamily="18" charset="0"/>
              </a:rPr>
              <a:t>Understanding public policy is essential for citizens, policymakers, and stakeholders to participate meaningfully in governance and advocate for their interests. By analyzing the underlying principles, processes, and impacts of public policy, individuals can contribute to informed decision-making and foster a more responsive and accountable political system.</a:t>
            </a:r>
          </a:p>
          <a:p>
            <a:pPr algn="just"/>
            <a:endParaRPr lang="en-IN"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908489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D4821-EE1D-BDBD-8D98-FCA0C2AC75AC}"/>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Significance of Public Policy:</a:t>
            </a:r>
          </a:p>
        </p:txBody>
      </p:sp>
      <p:sp>
        <p:nvSpPr>
          <p:cNvPr id="3" name="Content Placeholder 2">
            <a:extLst>
              <a:ext uri="{FF2B5EF4-FFF2-40B4-BE49-F238E27FC236}">
                <a16:creationId xmlns:a16="http://schemas.microsoft.com/office/drawing/2014/main" id="{5202E1B4-7B3D-E40F-6762-CC59FCCEBA3E}"/>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Public policy plays a crucial role in shaping the functioning of societies and addressing complex challenges that impact the well-being of individuals, communities, and nations. Its significance stems from its ability to guide collective action, allocate resources, and address societal needs in a systematic and coordinated manner. Below are key reasons highlighting the significance of public policy:</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Addressing Societal Challenges</a:t>
            </a:r>
            <a:r>
              <a:rPr lang="en-US" b="0" i="0" dirty="0">
                <a:solidFill>
                  <a:srgbClr val="0D0D0D"/>
                </a:solidFill>
                <a:effectLst/>
                <a:latin typeface="Times New Roman" panose="02020603050405020304" pitchFamily="18" charset="0"/>
                <a:cs typeface="Times New Roman" panose="02020603050405020304" pitchFamily="18" charset="0"/>
              </a:rPr>
              <a:t>: Public policy provides frameworks for identifying, analyzing, and addressing societal challenges such as poverty, inequality, healthcare access, environmental degradation, and unemployment. By establishing goals, priorities, and strategies, public policy seeks to mitigate these challenges and promote social progress and well-being.</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Promoting Social Justice and Equity</a:t>
            </a:r>
            <a:r>
              <a:rPr lang="en-US" b="0" i="0" dirty="0">
                <a:solidFill>
                  <a:srgbClr val="0D0D0D"/>
                </a:solidFill>
                <a:effectLst/>
                <a:latin typeface="Times New Roman" panose="02020603050405020304" pitchFamily="18" charset="0"/>
                <a:cs typeface="Times New Roman" panose="02020603050405020304" pitchFamily="18" charset="0"/>
              </a:rPr>
              <a:t>: Public policy plays a critical role in promoting social justice and equity by ensuring fair and equal access to opportunities, resources, and services for all members of society. Policies aimed at reducing disparities based on factors such as income, race, gender, and ethnicity contribute to creating more inclusive and equitable societies.</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Regulating Behavior and Markets</a:t>
            </a:r>
            <a:r>
              <a:rPr lang="en-US" b="0" i="0" dirty="0">
                <a:solidFill>
                  <a:srgbClr val="0D0D0D"/>
                </a:solidFill>
                <a:effectLst/>
                <a:latin typeface="Times New Roman" panose="02020603050405020304" pitchFamily="18" charset="0"/>
                <a:cs typeface="Times New Roman" panose="02020603050405020304" pitchFamily="18" charset="0"/>
              </a:rPr>
              <a:t>: Public policy regulates individual and collective behavior, as well as markets and industries, to promote public interest, consumer protection, and environmental sustainability. Regulations governing areas such as healthcare, finance, transportation, and labor ensure safety standards, fair competition, and environmental protection.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450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0227F-9247-35F4-14FE-D4843912F23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678EB93-A4F2-B968-91FA-68CF8F2DF8E0}"/>
              </a:ext>
            </a:extLst>
          </p:cNvPr>
          <p:cNvSpPr>
            <a:spLocks noGrp="1"/>
          </p:cNvSpPr>
          <p:nvPr>
            <p:ph idx="1"/>
          </p:nvPr>
        </p:nvSpPr>
        <p:spPr/>
        <p:txBody>
          <a:bodyPr>
            <a:normAutofit fontScale="92500" lnSpcReduction="1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4.Providing Public Goods and Services</a:t>
            </a:r>
            <a:r>
              <a:rPr lang="en-US" b="0" i="0" dirty="0">
                <a:solidFill>
                  <a:srgbClr val="0D0D0D"/>
                </a:solidFill>
                <a:effectLst/>
                <a:latin typeface="Times New Roman" panose="02020603050405020304" pitchFamily="18" charset="0"/>
                <a:cs typeface="Times New Roman" panose="02020603050405020304" pitchFamily="18" charset="0"/>
              </a:rPr>
              <a:t>: Public policy facilitates the provision of essential public goods and services, such as education, healthcare, infrastructure, and public safety, which are necessary for societal functioning and individual well-being. Government interventions ensure the provision of these goods and services, particularly to those who may not have access or the means to afford them in the private market.</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5.Fostering Economic Development and Stability</a:t>
            </a:r>
            <a:r>
              <a:rPr lang="en-US" b="0" i="0" dirty="0">
                <a:solidFill>
                  <a:srgbClr val="0D0D0D"/>
                </a:solidFill>
                <a:effectLst/>
                <a:latin typeface="Times New Roman" panose="02020603050405020304" pitchFamily="18" charset="0"/>
                <a:cs typeface="Times New Roman" panose="02020603050405020304" pitchFamily="18" charset="0"/>
              </a:rPr>
              <a:t>: Public policy influences economic development and stability by promoting investment, innovation, and entrepreneurship, as well as managing macroeconomic factors such as inflation, unemployment, and economic growth. Policies related to taxation, trade, labor, and infrastructure contribute to creating conducive environments for economic prosperity and job creation.</a:t>
            </a:r>
          </a:p>
          <a:p>
            <a:endParaRPr lang="en-IN" dirty="0"/>
          </a:p>
        </p:txBody>
      </p:sp>
    </p:spTree>
    <p:extLst>
      <p:ext uri="{BB962C8B-B14F-4D97-AF65-F5344CB8AC3E}">
        <p14:creationId xmlns:p14="http://schemas.microsoft.com/office/powerpoint/2010/main" val="3393639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D6AB6-6BD1-D41C-8246-2C01FCEC385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E2D89F1-D40E-8FA1-6A16-3F661A619571}"/>
              </a:ext>
            </a:extLst>
          </p:cNvPr>
          <p:cNvSpPr>
            <a:spLocks noGrp="1"/>
          </p:cNvSpPr>
          <p:nvPr>
            <p:ph idx="1"/>
          </p:nvPr>
        </p:nvSpPr>
        <p:spPr/>
        <p:txBody>
          <a:bodyPr>
            <a:normAutofit fontScale="625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6.Protecting the Environment and Natural Resources</a:t>
            </a:r>
            <a:r>
              <a:rPr lang="en-US" b="0" i="0" dirty="0">
                <a:solidFill>
                  <a:srgbClr val="0D0D0D"/>
                </a:solidFill>
                <a:effectLst/>
                <a:latin typeface="Times New Roman" panose="02020603050405020304" pitchFamily="18" charset="0"/>
                <a:cs typeface="Times New Roman" panose="02020603050405020304" pitchFamily="18" charset="0"/>
              </a:rPr>
              <a:t>: Public policy addresses environmental challenges by regulating pollution, conserving natural resources, and promoting sustainable development practices. Policies aimed at reducing carbon emissions, protecting biodiversity, and mitigating climate change contribute to safeguarding the environment for current and future generations.</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7.Managing Public Health and Safety</a:t>
            </a:r>
            <a:r>
              <a:rPr lang="en-US" b="0" i="0" dirty="0">
                <a:solidFill>
                  <a:srgbClr val="0D0D0D"/>
                </a:solidFill>
                <a:effectLst/>
                <a:latin typeface="Times New Roman" panose="02020603050405020304" pitchFamily="18" charset="0"/>
                <a:cs typeface="Times New Roman" panose="02020603050405020304" pitchFamily="18" charset="0"/>
              </a:rPr>
              <a:t>: Public policy plays a critical role in managing public health crises, ensuring healthcare access, and promoting disease prevention and control measures. Policies related to healthcare delivery, vaccination programs, emergency response planning, and public health education contribute to safeguarding public health and safety.</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8.Enhancing Governance and Democracy</a:t>
            </a:r>
            <a:r>
              <a:rPr lang="en-US" b="0" i="0" dirty="0">
                <a:solidFill>
                  <a:srgbClr val="0D0D0D"/>
                </a:solidFill>
                <a:effectLst/>
                <a:latin typeface="Times New Roman" panose="02020603050405020304" pitchFamily="18" charset="0"/>
                <a:cs typeface="Times New Roman" panose="02020603050405020304" pitchFamily="18" charset="0"/>
              </a:rPr>
              <a:t>: Public policy promotes good governance by fostering transparency, accountability, and citizen participation in decision-making processes. Policies that uphold democratic principles, protect civil liberties, and ensure the rule of law contribute to strengthening democratic institutions and civic engagement.</a:t>
            </a:r>
          </a:p>
          <a:p>
            <a:pPr algn="just"/>
            <a:r>
              <a:rPr lang="en-US" b="0" i="0" dirty="0">
                <a:solidFill>
                  <a:srgbClr val="0D0D0D"/>
                </a:solidFill>
                <a:effectLst/>
                <a:latin typeface="Times New Roman" panose="02020603050405020304" pitchFamily="18" charset="0"/>
                <a:cs typeface="Times New Roman" panose="02020603050405020304" pitchFamily="18" charset="0"/>
              </a:rPr>
              <a:t>In conclusion, public policy is significant for its role in addressing societal challenges, promoting social justice and equity, regulating behavior and markets, providing public goods and services, fostering economic development and stability, protecting the environment and natural resources, managing public health and safety, and enhancing governance and democracy. Effective public policy requires collaboration, innovation, and responsiveness to the needs and aspirations of diverse stakeholders, ultimately contributing to the well-being and prosperity of societies.</a:t>
            </a:r>
          </a:p>
          <a:p>
            <a:endParaRPr lang="en-IN" dirty="0"/>
          </a:p>
        </p:txBody>
      </p:sp>
    </p:spTree>
    <p:extLst>
      <p:ext uri="{BB962C8B-B14F-4D97-AF65-F5344CB8AC3E}">
        <p14:creationId xmlns:p14="http://schemas.microsoft.com/office/powerpoint/2010/main" val="23734394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866E2-F9B3-DD78-F006-91509957103B}"/>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Policy Science:</a:t>
            </a:r>
          </a:p>
        </p:txBody>
      </p:sp>
      <p:sp>
        <p:nvSpPr>
          <p:cNvPr id="3" name="Content Placeholder 2">
            <a:extLst>
              <a:ext uri="{FF2B5EF4-FFF2-40B4-BE49-F238E27FC236}">
                <a16:creationId xmlns:a16="http://schemas.microsoft.com/office/drawing/2014/main" id="{F742C52B-CFAD-6467-4E9C-B66E23717E3C}"/>
              </a:ext>
            </a:extLst>
          </p:cNvPr>
          <p:cNvSpPr>
            <a:spLocks noGrp="1"/>
          </p:cNvSpPr>
          <p:nvPr>
            <p:ph idx="1"/>
          </p:nvPr>
        </p:nvSpPr>
        <p:spPr/>
        <p:txBody>
          <a:bodyPr>
            <a:normAutofit fontScale="62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Policy science is an interdisciplinary field that explores the theory, methods, and practice of public policy analysis and implementation. It integrates insights from disciplines such as political science, economics, sociology, public administration, and psychology to understand how policies are formulated, implemented, and evaluated. Policy science seeks to provide evidence-based insights and recommendations to policymakers, practitioners, and stakeholders to address complex societal challenges effectively.</a:t>
            </a:r>
          </a:p>
          <a:p>
            <a:pPr algn="just"/>
            <a:r>
              <a:rPr lang="en-US" b="0" i="0" dirty="0">
                <a:solidFill>
                  <a:srgbClr val="0D0D0D"/>
                </a:solidFill>
                <a:effectLst/>
                <a:latin typeface="Times New Roman" panose="02020603050405020304" pitchFamily="18" charset="0"/>
                <a:cs typeface="Times New Roman" panose="02020603050405020304" pitchFamily="18" charset="0"/>
              </a:rPr>
              <a:t>At its core, policy science examines the processes and outcomes of public policies, including their impact on individuals, communities, and institutions. It involves analyzing policy problems, identifying policy alternatives, assessing their feasibility and consequences, and evaluating their effectiveness and efficiency. Policy scientists employ a range of research methods, including quantitative and qualitative analysis, case studies, experiments, and simulations, to generate insights and inform decision-making.</a:t>
            </a:r>
          </a:p>
          <a:p>
            <a:pPr algn="just"/>
            <a:r>
              <a:rPr lang="en-US" b="0" i="0" dirty="0">
                <a:solidFill>
                  <a:srgbClr val="0D0D0D"/>
                </a:solidFill>
                <a:effectLst/>
                <a:latin typeface="Times New Roman" panose="02020603050405020304" pitchFamily="18" charset="0"/>
                <a:cs typeface="Times New Roman" panose="02020603050405020304" pitchFamily="18" charset="0"/>
              </a:rPr>
              <a:t>Policy science also explores the institutional, political, and socio-economic factors that shape policymaking processes and outcomes. By understanding the dynamics of policy formulation, implementation, and evaluation, policy scientists aim to improve the design and implementation of policies, enhance policy effectiveness, and promote evidence-informed decision-making in government and other sectors of society. Ultimately, policy science contributes to advancing knowledge, informing public debate, and addressing pressing societal challenges through rigorous and systematic inquiry into the nature and dynamics of public policy.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7753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B5EB5-1648-6384-6A90-C492647B9DD2}"/>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Meaning of Policy Science:</a:t>
            </a:r>
          </a:p>
        </p:txBody>
      </p:sp>
      <p:sp>
        <p:nvSpPr>
          <p:cNvPr id="3" name="Content Placeholder 2">
            <a:extLst>
              <a:ext uri="{FF2B5EF4-FFF2-40B4-BE49-F238E27FC236}">
                <a16:creationId xmlns:a16="http://schemas.microsoft.com/office/drawing/2014/main" id="{F4A7080F-1913-0ED4-1E3A-813ABA583E01}"/>
              </a:ext>
            </a:extLst>
          </p:cNvPr>
          <p:cNvSpPr>
            <a:spLocks noGrp="1"/>
          </p:cNvSpPr>
          <p:nvPr>
            <p:ph idx="1"/>
          </p:nvPr>
        </p:nvSpPr>
        <p:spPr/>
        <p:txBody>
          <a:bodyPr>
            <a:normAutofit fontScale="62500" lnSpcReduction="2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Policy science, also known as policy studies or policy analysis, emerged in the mid-20th century as an interdisciplinary field dedicated to understanding and improving the processes of public policy formulation, implementation, and evaluation. Its history reflects the growing recognition of the complexity of governance and the need for systematic approaches to address societal challenges effectively.</a:t>
            </a:r>
          </a:p>
          <a:p>
            <a:pPr algn="just"/>
            <a:r>
              <a:rPr lang="en-US" b="0" i="0" dirty="0">
                <a:solidFill>
                  <a:srgbClr val="0D0D0D"/>
                </a:solidFill>
                <a:effectLst/>
                <a:latin typeface="Times New Roman" panose="02020603050405020304" pitchFamily="18" charset="0"/>
                <a:cs typeface="Times New Roman" panose="02020603050405020304" pitchFamily="18" charset="0"/>
              </a:rPr>
              <a:t>The roots of policy science can be traced back to the early 20th century, with the work of scholars such as Harold Lasswell and Herbert Simon. </a:t>
            </a:r>
            <a:r>
              <a:rPr lang="en-US" b="0" i="0" dirty="0" err="1">
                <a:solidFill>
                  <a:srgbClr val="0D0D0D"/>
                </a:solidFill>
                <a:effectLst/>
                <a:latin typeface="Times New Roman" panose="02020603050405020304" pitchFamily="18" charset="0"/>
                <a:cs typeface="Times New Roman" panose="02020603050405020304" pitchFamily="18" charset="0"/>
              </a:rPr>
              <a:t>Lasswell's</a:t>
            </a:r>
            <a:r>
              <a:rPr lang="en-US" b="0" i="0" dirty="0">
                <a:solidFill>
                  <a:srgbClr val="0D0D0D"/>
                </a:solidFill>
                <a:effectLst/>
                <a:latin typeface="Times New Roman" panose="02020603050405020304" pitchFamily="18" charset="0"/>
                <a:cs typeface="Times New Roman" panose="02020603050405020304" pitchFamily="18" charset="0"/>
              </a:rPr>
              <a:t> pioneering efforts in political science emphasized the study of decision-making processes and the role of experts in shaping public policy. Simon, an economist and Nobel laureate, introduced concepts such as bounded rationality and satisficing, which laid the foundation for understanding decision-making under uncertainty in policymaking.</a:t>
            </a:r>
          </a:p>
          <a:p>
            <a:pPr algn="just"/>
            <a:r>
              <a:rPr lang="en-US" b="0" i="0" dirty="0">
                <a:solidFill>
                  <a:srgbClr val="0D0D0D"/>
                </a:solidFill>
                <a:effectLst/>
                <a:latin typeface="Times New Roman" panose="02020603050405020304" pitchFamily="18" charset="0"/>
                <a:cs typeface="Times New Roman" panose="02020603050405020304" pitchFamily="18" charset="0"/>
              </a:rPr>
              <a:t>The post-World War II period witnessed the institutionalization of policy science as an academic field and a professional practice. The establishment of research centers, academic programs, and professional associations dedicated to policy analysis reflected the growing demand for expertise in addressing complex societal problems.</a:t>
            </a:r>
          </a:p>
          <a:p>
            <a:pPr algn="just"/>
            <a:r>
              <a:rPr lang="en-US" b="0" i="0" dirty="0">
                <a:solidFill>
                  <a:srgbClr val="0D0D0D"/>
                </a:solidFill>
                <a:effectLst/>
                <a:latin typeface="Times New Roman" panose="02020603050405020304" pitchFamily="18" charset="0"/>
                <a:cs typeface="Times New Roman" panose="02020603050405020304" pitchFamily="18" charset="0"/>
              </a:rPr>
              <a:t>In the 1960s and 1970s, policy science experienced significant growth and diversification, driven by the expansion of government responsibilities and the increasing complexity of policy challenges. Scholars such as Aaron </a:t>
            </a:r>
            <a:r>
              <a:rPr lang="en-US" b="0" i="0" dirty="0" err="1">
                <a:solidFill>
                  <a:srgbClr val="0D0D0D"/>
                </a:solidFill>
                <a:effectLst/>
                <a:latin typeface="Times New Roman" panose="02020603050405020304" pitchFamily="18" charset="0"/>
                <a:cs typeface="Times New Roman" panose="02020603050405020304" pitchFamily="18" charset="0"/>
              </a:rPr>
              <a:t>Wildavsky</a:t>
            </a:r>
            <a:r>
              <a:rPr lang="en-US" b="0" i="0" dirty="0">
                <a:solidFill>
                  <a:srgbClr val="0D0D0D"/>
                </a:solidFill>
                <a:effectLst/>
                <a:latin typeface="Times New Roman" panose="02020603050405020304" pitchFamily="18" charset="0"/>
                <a:cs typeface="Times New Roman" panose="02020603050405020304" pitchFamily="18" charset="0"/>
              </a:rPr>
              <a:t> and Charles Lindblom introduced new frameworks and methodologies for studying policy processes, emphasizing the importance of incrementalism, pluralism, and the "science of muddling through."</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76990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F542C-7E42-4141-03A1-96F52EEE1D4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DF106F9-D8DB-0F83-C09C-84B39490EFFF}"/>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The rise of systems theory in the 1970s further enriched policy science by offering holistic frameworks for understanding policy dynamics and feedback mechanisms. Scholars like David Easton and Harold Lasswell contributed to the development of systems thinking in policy analysis, emphasizing the interconnections between policy subsystems, actors, and environments.</a:t>
            </a:r>
          </a:p>
          <a:p>
            <a:pPr algn="just"/>
            <a:r>
              <a:rPr lang="en-US" b="0" i="0" dirty="0">
                <a:solidFill>
                  <a:srgbClr val="0D0D0D"/>
                </a:solidFill>
                <a:effectLst/>
                <a:latin typeface="Times New Roman" panose="02020603050405020304" pitchFamily="18" charset="0"/>
                <a:cs typeface="Times New Roman" panose="02020603050405020304" pitchFamily="18" charset="0"/>
              </a:rPr>
              <a:t>In the late 20th and early 21st centuries, policy science continued to evolve in response to globalization, technological advancements, and emerging policy challenges. Scholars increasingly focused on cross-cutting issues such as sustainability, social equity, and governance innovation, adopting interdisciplinary approaches to address complex, interconnected problems.</a:t>
            </a:r>
          </a:p>
          <a:p>
            <a:pPr algn="just"/>
            <a:r>
              <a:rPr lang="en-US" b="0" i="0" dirty="0">
                <a:solidFill>
                  <a:srgbClr val="0D0D0D"/>
                </a:solidFill>
                <a:effectLst/>
                <a:latin typeface="Times New Roman" panose="02020603050405020304" pitchFamily="18" charset="0"/>
                <a:cs typeface="Times New Roman" panose="02020603050405020304" pitchFamily="18" charset="0"/>
              </a:rPr>
              <a:t>Today, policy science encompasses a diverse array of theoretical perspectives, methodological approaches, and policy domains, reflecting the interdisciplinary nature of contemporary governance challenges. It encompasses research areas such as evidence-based policymaking, policy evaluation, policy implementation, and policy design, with scholars and practitioners working collaboratively to inform policy decisions and improve societal outcomes.</a:t>
            </a:r>
          </a:p>
          <a:p>
            <a:pPr algn="just"/>
            <a:r>
              <a:rPr lang="en-US" b="0" i="0" dirty="0">
                <a:solidFill>
                  <a:srgbClr val="0D0D0D"/>
                </a:solidFill>
                <a:effectLst/>
                <a:latin typeface="Times New Roman" panose="02020603050405020304" pitchFamily="18" charset="0"/>
                <a:cs typeface="Times New Roman" panose="02020603050405020304" pitchFamily="18" charset="0"/>
              </a:rPr>
              <a:t>In conclusion, the history of policy science reflects a trajectory of academic inquiry and professional practice aimed at understanding and improving the processes of public policymaking. From its early roots in political science and economics to its current status as a multidisciplinary field, policy science continues to play a vital role in informing policy decisions, addressing societal challenges, and advancing the theory and practice of governance.</a:t>
            </a:r>
          </a:p>
          <a:p>
            <a:endParaRPr lang="en-IN" dirty="0"/>
          </a:p>
        </p:txBody>
      </p:sp>
    </p:spTree>
    <p:extLst>
      <p:ext uri="{BB962C8B-B14F-4D97-AF65-F5344CB8AC3E}">
        <p14:creationId xmlns:p14="http://schemas.microsoft.com/office/powerpoint/2010/main" val="2049273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32250-A713-166A-CF84-EEE0637346CC}"/>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Evolution of Policy Science:</a:t>
            </a:r>
          </a:p>
        </p:txBody>
      </p:sp>
      <p:sp>
        <p:nvSpPr>
          <p:cNvPr id="3" name="Content Placeholder 2">
            <a:extLst>
              <a:ext uri="{FF2B5EF4-FFF2-40B4-BE49-F238E27FC236}">
                <a16:creationId xmlns:a16="http://schemas.microsoft.com/office/drawing/2014/main" id="{137DD7F6-FD6F-8AAD-9503-26C1CA1C12DB}"/>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The evolution of policy science has been shaped by changing societal needs, advancements in academia, and developments in governance practices. From its origins as a primarily theoretical endeavor to its current status as a multidisciplinary field with practical applications, policy science has undergone significant evolution over the past century.</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Early Foundations (Early to Mid-20th Century)</a:t>
            </a:r>
            <a:r>
              <a:rPr lang="en-US" b="0" i="0" dirty="0">
                <a:solidFill>
                  <a:srgbClr val="0D0D0D"/>
                </a:solidFill>
                <a:effectLst/>
                <a:latin typeface="Times New Roman" panose="02020603050405020304" pitchFamily="18" charset="0"/>
                <a:cs typeface="Times New Roman" panose="02020603050405020304" pitchFamily="18" charset="0"/>
              </a:rPr>
              <a:t>: Policy science emerged in the early to mid-20th century as scholars began to explore the complexities of governance and decision-making. Pioneers such as Harold Lasswell and Herbert Simon laid the groundwork for policy analysis by examining the processes through which policies are formulated, implemented, and evaluated. </a:t>
            </a:r>
            <a:r>
              <a:rPr lang="en-US" b="0" i="0" dirty="0" err="1">
                <a:solidFill>
                  <a:srgbClr val="0D0D0D"/>
                </a:solidFill>
                <a:effectLst/>
                <a:latin typeface="Times New Roman" panose="02020603050405020304" pitchFamily="18" charset="0"/>
                <a:cs typeface="Times New Roman" panose="02020603050405020304" pitchFamily="18" charset="0"/>
              </a:rPr>
              <a:t>Lasswell's</a:t>
            </a:r>
            <a:r>
              <a:rPr lang="en-US" b="0" i="0" dirty="0">
                <a:solidFill>
                  <a:srgbClr val="0D0D0D"/>
                </a:solidFill>
                <a:effectLst/>
                <a:latin typeface="Times New Roman" panose="02020603050405020304" pitchFamily="18" charset="0"/>
                <a:cs typeface="Times New Roman" panose="02020603050405020304" pitchFamily="18" charset="0"/>
              </a:rPr>
              <a:t> focus on understanding the role of experts and communication in policymaking and Simon's insights into bounded rationality and decision-making provided foundational concepts for the field.</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Institutionalization and Growth (Mid-20th Century)</a:t>
            </a:r>
            <a:r>
              <a:rPr lang="en-US" b="0" i="0" dirty="0">
                <a:solidFill>
                  <a:srgbClr val="0D0D0D"/>
                </a:solidFill>
                <a:effectLst/>
                <a:latin typeface="Times New Roman" panose="02020603050405020304" pitchFamily="18" charset="0"/>
                <a:cs typeface="Times New Roman" panose="02020603050405020304" pitchFamily="18" charset="0"/>
              </a:rPr>
              <a:t>: The post-World War II period witnessed the institutionalization of policy science as an academic discipline and a professional practice. The establishment of research centers, academic programs, and professional associations dedicated to policy analysis reflected the growing recognition of the need for systematic approaches to address complex societal problems. Scholars and practitioners began to develop methodologies for analyzing policy processes, evaluating policy outcomes, and providing evidence-based recommendations to policymakers.</a:t>
            </a:r>
          </a:p>
        </p:txBody>
      </p:sp>
    </p:spTree>
    <p:extLst>
      <p:ext uri="{BB962C8B-B14F-4D97-AF65-F5344CB8AC3E}">
        <p14:creationId xmlns:p14="http://schemas.microsoft.com/office/powerpoint/2010/main" val="25516302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7FAFD-EB4D-52BE-B74F-EB5D7A1CFEF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88AA92E-37ED-F961-BAC5-32F2DA08AA88}"/>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3.Theoretical Advancements (1960s-1970s)</a:t>
            </a:r>
            <a:r>
              <a:rPr lang="en-US" b="0" i="0" dirty="0">
                <a:solidFill>
                  <a:srgbClr val="0D0D0D"/>
                </a:solidFill>
                <a:effectLst/>
                <a:latin typeface="Times New Roman" panose="02020603050405020304" pitchFamily="18" charset="0"/>
                <a:cs typeface="Times New Roman" panose="02020603050405020304" pitchFamily="18" charset="0"/>
              </a:rPr>
              <a:t>: The 1960s and 1970s saw significant theoretical advancements in policy science, driven by scholars such as Aaron </a:t>
            </a:r>
            <a:r>
              <a:rPr lang="en-US" b="0" i="0" dirty="0" err="1">
                <a:solidFill>
                  <a:srgbClr val="0D0D0D"/>
                </a:solidFill>
                <a:effectLst/>
                <a:latin typeface="Times New Roman" panose="02020603050405020304" pitchFamily="18" charset="0"/>
                <a:cs typeface="Times New Roman" panose="02020603050405020304" pitchFamily="18" charset="0"/>
              </a:rPr>
              <a:t>Wildavsky</a:t>
            </a:r>
            <a:r>
              <a:rPr lang="en-US" b="0" i="0" dirty="0">
                <a:solidFill>
                  <a:srgbClr val="0D0D0D"/>
                </a:solidFill>
                <a:effectLst/>
                <a:latin typeface="Times New Roman" panose="02020603050405020304" pitchFamily="18" charset="0"/>
                <a:cs typeface="Times New Roman" panose="02020603050405020304" pitchFamily="18" charset="0"/>
              </a:rPr>
              <a:t> </a:t>
            </a:r>
            <a:r>
              <a:rPr lang="en-US" b="0" i="0" dirty="0" err="1">
                <a:solidFill>
                  <a:srgbClr val="0D0D0D"/>
                </a:solidFill>
                <a:effectLst/>
                <a:latin typeface="Times New Roman" panose="02020603050405020304" pitchFamily="18" charset="0"/>
                <a:cs typeface="Times New Roman" panose="02020603050405020304" pitchFamily="18" charset="0"/>
              </a:rPr>
              <a:t>andCharles</a:t>
            </a:r>
            <a:r>
              <a:rPr lang="en-US" b="0" i="0" dirty="0">
                <a:solidFill>
                  <a:srgbClr val="0D0D0D"/>
                </a:solidFill>
                <a:effectLst/>
                <a:latin typeface="Times New Roman" panose="02020603050405020304" pitchFamily="18" charset="0"/>
                <a:cs typeface="Times New Roman" panose="02020603050405020304" pitchFamily="18" charset="0"/>
              </a:rPr>
              <a:t> Lindblom. </a:t>
            </a:r>
            <a:r>
              <a:rPr lang="en-US" b="0" i="0" dirty="0" err="1">
                <a:solidFill>
                  <a:srgbClr val="0D0D0D"/>
                </a:solidFill>
                <a:effectLst/>
                <a:latin typeface="Times New Roman" panose="02020603050405020304" pitchFamily="18" charset="0"/>
                <a:cs typeface="Times New Roman" panose="02020603050405020304" pitchFamily="18" charset="0"/>
              </a:rPr>
              <a:t>Wildavsky</a:t>
            </a:r>
            <a:r>
              <a:rPr lang="en-US" b="0" i="0" dirty="0">
                <a:solidFill>
                  <a:srgbClr val="0D0D0D"/>
                </a:solidFill>
                <a:effectLst/>
                <a:latin typeface="Times New Roman" panose="02020603050405020304" pitchFamily="18" charset="0"/>
                <a:cs typeface="Times New Roman" panose="02020603050405020304" pitchFamily="18" charset="0"/>
              </a:rPr>
              <a:t> introduced the concept of incrementalism, highlighting the importance of small-scale policy adjustments and the role of interest groups in shaping policy outcomes. Lindblom's work on the "science of muddling through" emphasized the complexity of decision-making processes and the limited rationality of policymakers, challenging the notion of comprehensive rational planning.</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4.Systems Thinking and Interdisciplinarity (1970s-1980s)</a:t>
            </a:r>
            <a:r>
              <a:rPr lang="en-US" b="0" i="0" dirty="0">
                <a:solidFill>
                  <a:srgbClr val="0D0D0D"/>
                </a:solidFill>
                <a:effectLst/>
                <a:latin typeface="Times New Roman" panose="02020603050405020304" pitchFamily="18" charset="0"/>
                <a:cs typeface="Times New Roman" panose="02020603050405020304" pitchFamily="18" charset="0"/>
              </a:rPr>
              <a:t>: The rise of systems theory in the 1970s influenced policy science by offering holistic frameworks for understanding policy dynamics and feedback mechanisms. Scholars such as David Easton and Harold Lasswell contributed to the development of systems thinking in policy analysis, emphasizing the interconnections between policy subsystems, actors, and environments. Interdisciplinary approaches became increasingly common as scholars drew insights from fields such as economics, sociology, psychology, and public administration to address complex policy challenges.</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5.Contemporary Trends (21st Century)</a:t>
            </a:r>
            <a:r>
              <a:rPr lang="en-US" b="0" i="0" dirty="0">
                <a:solidFill>
                  <a:srgbClr val="0D0D0D"/>
                </a:solidFill>
                <a:effectLst/>
                <a:latin typeface="Times New Roman" panose="02020603050405020304" pitchFamily="18" charset="0"/>
                <a:cs typeface="Times New Roman" panose="02020603050405020304" pitchFamily="18" charset="0"/>
              </a:rPr>
              <a:t>: In the 21st century, policy science continues to evolve in response to globalization, technological advancements, and emerging policy challenges. Scholars and practitioners are increasingly focused on cross-cutting issues such as sustainability, social equity, and governance innovation. Evidence-based policymaking, policy evaluation, and policy design have become key areas of research and practice, with a growing emphasis on using data and analytics to inform policy decisions.</a:t>
            </a:r>
          </a:p>
          <a:p>
            <a:pPr algn="just"/>
            <a:r>
              <a:rPr lang="en-US" b="0" i="0" dirty="0">
                <a:solidFill>
                  <a:srgbClr val="0D0D0D"/>
                </a:solidFill>
                <a:effectLst/>
                <a:latin typeface="Times New Roman" panose="02020603050405020304" pitchFamily="18" charset="0"/>
                <a:cs typeface="Times New Roman" panose="02020603050405020304" pitchFamily="18" charset="0"/>
              </a:rPr>
              <a:t>Overall, the evolution of policy science reflects a trajectory of academic inquiry and practical application aimed at understanding and improving the processes of public policymaking. From its early theoretical foundations to its current status as a multidisciplinary field with real-world applications, policy science continues to play a vital role in addressing complex societal challenges and informing governance practices.</a:t>
            </a:r>
          </a:p>
          <a:p>
            <a:endParaRPr lang="en-IN" dirty="0"/>
          </a:p>
        </p:txBody>
      </p:sp>
    </p:spTree>
    <p:extLst>
      <p:ext uri="{BB962C8B-B14F-4D97-AF65-F5344CB8AC3E}">
        <p14:creationId xmlns:p14="http://schemas.microsoft.com/office/powerpoint/2010/main" val="13729682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861D4-CEFB-F02F-BA65-9012A7202AF6}"/>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Nature of Policy Science:</a:t>
            </a:r>
          </a:p>
        </p:txBody>
      </p:sp>
      <p:sp>
        <p:nvSpPr>
          <p:cNvPr id="3" name="Content Placeholder 2">
            <a:extLst>
              <a:ext uri="{FF2B5EF4-FFF2-40B4-BE49-F238E27FC236}">
                <a16:creationId xmlns:a16="http://schemas.microsoft.com/office/drawing/2014/main" id="{C33C3E54-3FA5-0F70-AA96-14B30DC067D8}"/>
              </a:ext>
            </a:extLst>
          </p:cNvPr>
          <p:cNvSpPr>
            <a:spLocks noGrp="1"/>
          </p:cNvSpPr>
          <p:nvPr>
            <p:ph idx="1"/>
          </p:nvPr>
        </p:nvSpPr>
        <p:spPr/>
        <p:txBody>
          <a:bodyPr>
            <a:normAutofit fontScale="62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Policy science encompasses a broad and dynamic field of study that examines the processes, theories, methods, and applications involved in public policymaking. Its nature reflects the interdisciplinary nature of governance challenges and the complexity of addressing societal issues effectively. Below are key aspects that characterize the nature of policy science:</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Interdisciplinarity</a:t>
            </a:r>
            <a:r>
              <a:rPr lang="en-US" b="0" i="0" dirty="0">
                <a:solidFill>
                  <a:srgbClr val="0D0D0D"/>
                </a:solidFill>
                <a:effectLst/>
                <a:latin typeface="Times New Roman" panose="02020603050405020304" pitchFamily="18" charset="0"/>
                <a:cs typeface="Times New Roman" panose="02020603050405020304" pitchFamily="18" charset="0"/>
              </a:rPr>
              <a:t>: Policy science draws insights from multiple disciplines, including political science, economics, sociology, public administration, psychology, and law. This interdisciplinary approach allows scholars and practitioners to analyze policy issues from diverse perspectives, integrating theories, methodologies, and evidence from various fields to develop comprehensive understanding and solutions.</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Problem-Oriented Focus</a:t>
            </a:r>
            <a:r>
              <a:rPr lang="en-US" b="0" i="0" dirty="0">
                <a:solidFill>
                  <a:srgbClr val="0D0D0D"/>
                </a:solidFill>
                <a:effectLst/>
                <a:latin typeface="Times New Roman" panose="02020603050405020304" pitchFamily="18" charset="0"/>
                <a:cs typeface="Times New Roman" panose="02020603050405020304" pitchFamily="18" charset="0"/>
              </a:rPr>
              <a:t>: At its core, policy science is problem-oriented, focusing on addressing real-world challenges and opportunities facing societies. It seeks to identify, analyze, and evaluate policy problems, as well as to develop and implement effective solutions to mitigate or resolve these problems. Policy scientists engage in systematic inquiry to understand the causes, consequences, and implications of policy issues, informing evidence-based decision-making and action.</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Normative and Descriptive Analysis</a:t>
            </a:r>
            <a:r>
              <a:rPr lang="en-US" b="0" i="0" dirty="0">
                <a:solidFill>
                  <a:srgbClr val="0D0D0D"/>
                </a:solidFill>
                <a:effectLst/>
                <a:latin typeface="Times New Roman" panose="02020603050405020304" pitchFamily="18" charset="0"/>
                <a:cs typeface="Times New Roman" panose="02020603050405020304" pitchFamily="18" charset="0"/>
              </a:rPr>
              <a:t>: Policy science encompasses both normative and descriptive analysis. Normative analysis involves evaluating policies based on ethical principles, values, and goals, aiming to determine what should be done to promote the public interest and achieve societal goals. Descriptive analysis, on the other hand, involves examining the processes, actors, institutions, and outcomes of policymaking, aiming to understand how policies are formulated, implemented, and evaluated in practice.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787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EF957-83DC-E770-0DD6-8A19D6928FB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8189584-8180-EDCD-89A7-4C0ECE2C53C8}"/>
              </a:ext>
            </a:extLst>
          </p:cNvPr>
          <p:cNvSpPr>
            <a:spLocks noGrp="1"/>
          </p:cNvSpPr>
          <p:nvPr>
            <p:ph idx="1"/>
          </p:nvPr>
        </p:nvSpPr>
        <p:spPr/>
        <p:txBody>
          <a:bodyPr>
            <a:normAutofit fontScale="92500" lnSpcReduction="1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4.Theory and Practice Integration</a:t>
            </a:r>
            <a:r>
              <a:rPr lang="en-US" b="0" i="0" dirty="0">
                <a:solidFill>
                  <a:srgbClr val="0D0D0D"/>
                </a:solidFill>
                <a:effectLst/>
                <a:latin typeface="Times New Roman" panose="02020603050405020304" pitchFamily="18" charset="0"/>
                <a:cs typeface="Times New Roman" panose="02020603050405020304" pitchFamily="18" charset="0"/>
              </a:rPr>
              <a:t>: Policy science seeks to bridge the gap between theory and practice by integrating academic research with practical applications. Scholars and practitioners collaborate to generate actionable insights, inform policy decisions, and evaluate policy effectiveness in real-world contexts. This integration of theory and practice enhances the relevance, rigor, and impact of policy science in addressing complex governance challenges.</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5.Evidence-Based Approach</a:t>
            </a:r>
            <a:r>
              <a:rPr lang="en-US" b="0" i="0" dirty="0">
                <a:solidFill>
                  <a:srgbClr val="0D0D0D"/>
                </a:solidFill>
                <a:effectLst/>
                <a:latin typeface="Times New Roman" panose="02020603050405020304" pitchFamily="18" charset="0"/>
                <a:cs typeface="Times New Roman" panose="02020603050405020304" pitchFamily="18" charset="0"/>
              </a:rPr>
              <a:t>: Policy science emphasizes the importance of evidence-based decision-making, relying on empirical research, data analysis, and evaluation to inform policy choices and interventions. Policymakers and practitioners use scientific evidence, expert knowledge, and stakeholder input to assess policy options, predict their potential impacts, and make informed decisions about their implementation and evaluation.</a:t>
            </a:r>
          </a:p>
          <a:p>
            <a:endParaRPr lang="en-IN" dirty="0"/>
          </a:p>
        </p:txBody>
      </p:sp>
    </p:spTree>
    <p:extLst>
      <p:ext uri="{BB962C8B-B14F-4D97-AF65-F5344CB8AC3E}">
        <p14:creationId xmlns:p14="http://schemas.microsoft.com/office/powerpoint/2010/main" val="235503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2A6BD-28E4-F18A-7E81-DE6DEC380840}"/>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Meaning:</a:t>
            </a:r>
          </a:p>
        </p:txBody>
      </p:sp>
      <p:sp>
        <p:nvSpPr>
          <p:cNvPr id="3" name="Content Placeholder 2">
            <a:extLst>
              <a:ext uri="{FF2B5EF4-FFF2-40B4-BE49-F238E27FC236}">
                <a16:creationId xmlns:a16="http://schemas.microsoft.com/office/drawing/2014/main" id="{9E89DFA5-8858-D371-FDE4-347673D70E2B}"/>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Public policy refers to the decisions, actions, and measures adopted by governments and other entities to address societal challenges, fulfill public needs, and achieve desired goals. It represents a formalized set of guidelines and rules that govern how resources are allocated, services are provided, and problems are addressed within a society. Public policy encompasses a wide range of areas, including but not limited to education, healthcare, economic development, environmental protection, and social welfare.</a:t>
            </a:r>
          </a:p>
          <a:p>
            <a:pPr algn="just"/>
            <a:r>
              <a:rPr lang="en-US" b="0" i="0" dirty="0">
                <a:solidFill>
                  <a:srgbClr val="0D0D0D"/>
                </a:solidFill>
                <a:effectLst/>
                <a:latin typeface="Times New Roman" panose="02020603050405020304" pitchFamily="18" charset="0"/>
                <a:cs typeface="Times New Roman" panose="02020603050405020304" pitchFamily="18" charset="0"/>
              </a:rPr>
              <a:t>The development and implementation of public policy involve a complex process that typically includes problem identification, agenda setting, policy formulation, implementation, and evaluation. Throughout this process, policymakers consider various factors such as political feasibility, economic implications, social values, and the preferences of stakeholders. Public policies can take the form of laws, regulations, programs, initiatives, or even informal norms and practices.</a:t>
            </a:r>
          </a:p>
          <a:p>
            <a:pPr algn="just"/>
            <a:r>
              <a:rPr lang="en-US" b="0" i="0" dirty="0">
                <a:solidFill>
                  <a:srgbClr val="0D0D0D"/>
                </a:solidFill>
                <a:effectLst/>
                <a:latin typeface="Times New Roman" panose="02020603050405020304" pitchFamily="18" charset="0"/>
                <a:cs typeface="Times New Roman" panose="02020603050405020304" pitchFamily="18" charset="0"/>
              </a:rPr>
              <a:t>The effectiveness of public policy depends on its ability to address societal needs efficiently, fairly, and sustainably. It plays a crucial role in shaping the functioning of societies, influencing the distribution of resources, opportunities, and power among individuals and groups. Understanding public policy is essential for citizens, as it enables them to participate in democratic processes, hold policymakers accountable, and advocate for changes that align with their interests and values.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357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51F97-C5B8-ADF6-C44A-183DB1724CE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BCCD3DF-F020-5D06-5F35-6E9F48914F34}"/>
              </a:ext>
            </a:extLst>
          </p:cNvPr>
          <p:cNvSpPr>
            <a:spLocks noGrp="1"/>
          </p:cNvSpPr>
          <p:nvPr>
            <p:ph idx="1"/>
          </p:nvPr>
        </p:nvSpPr>
        <p:spPr/>
        <p:txBody>
          <a:bodyPr>
            <a:normAutofit fontScale="700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6.Dynamic and Adaptive</a:t>
            </a:r>
            <a:r>
              <a:rPr lang="en-US" b="0" i="0" dirty="0">
                <a:solidFill>
                  <a:srgbClr val="0D0D0D"/>
                </a:solidFill>
                <a:effectLst/>
                <a:latin typeface="Times New Roman" panose="02020603050405020304" pitchFamily="18" charset="0"/>
                <a:cs typeface="Times New Roman" panose="02020603050405020304" pitchFamily="18" charset="0"/>
              </a:rPr>
              <a:t>: Policy science is dynamic and adaptive, evolving in response to changing societal needs, technological advancements, and political contexts. Scholars and practitioners continuously update their approaches, methodologies, and tools to address emerging policy challenges, incorporate new evidence, and improve policy outcomes. This dynamic nature allows policy science to remain relevant and responsive to evolving governance contexts and priorities.</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7.Ethical and Value-Driven</a:t>
            </a:r>
            <a:r>
              <a:rPr lang="en-US" b="0" i="0" dirty="0">
                <a:solidFill>
                  <a:srgbClr val="0D0D0D"/>
                </a:solidFill>
                <a:effectLst/>
                <a:latin typeface="Times New Roman" panose="02020603050405020304" pitchFamily="18" charset="0"/>
                <a:cs typeface="Times New Roman" panose="02020603050405020304" pitchFamily="18" charset="0"/>
              </a:rPr>
              <a:t>: Policy science is guided by ethical principles and values, including fairness, equity, transparency, and accountability. It seeks to promote the public interest, protect individual rights, and enhance social justice through policy analysis, advocacy, and implementation. Ethical considerations play a crucial role in evaluating policy options, ensuring that policies align with democratic principles and respect diverse stakeholder interests.</a:t>
            </a:r>
          </a:p>
          <a:p>
            <a:pPr algn="just"/>
            <a:r>
              <a:rPr lang="en-US" b="0" i="0" dirty="0">
                <a:solidFill>
                  <a:srgbClr val="0D0D0D"/>
                </a:solidFill>
                <a:effectLst/>
                <a:latin typeface="Times New Roman" panose="02020603050405020304" pitchFamily="18" charset="0"/>
                <a:cs typeface="Times New Roman" panose="02020603050405020304" pitchFamily="18" charset="0"/>
              </a:rPr>
              <a:t>In summary, the nature of policy science is characterized by its interdisciplinary approach, problem-oriented focus, integration of theory and practice, evidence-based approach, dynamic adaptation, and ethical considerations. By addressing real-world challenges through systematic inquiry, collaboration, and ethical engagement, policy science contributes to improving governance processes, advancing societal well-being, and promoting democratic values and principles.</a:t>
            </a:r>
          </a:p>
          <a:p>
            <a:endParaRPr lang="en-IN" dirty="0"/>
          </a:p>
        </p:txBody>
      </p:sp>
    </p:spTree>
    <p:extLst>
      <p:ext uri="{BB962C8B-B14F-4D97-AF65-F5344CB8AC3E}">
        <p14:creationId xmlns:p14="http://schemas.microsoft.com/office/powerpoint/2010/main" val="2960065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8F2BA-9FA5-571E-D482-29A0AB539F0A}"/>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Scope of Policy Science:</a:t>
            </a:r>
          </a:p>
        </p:txBody>
      </p:sp>
      <p:sp>
        <p:nvSpPr>
          <p:cNvPr id="3" name="Content Placeholder 2">
            <a:extLst>
              <a:ext uri="{FF2B5EF4-FFF2-40B4-BE49-F238E27FC236}">
                <a16:creationId xmlns:a16="http://schemas.microsoft.com/office/drawing/2014/main" id="{FF9A0294-9F53-CF33-9B5E-E891C1FCBC96}"/>
              </a:ext>
            </a:extLst>
          </p:cNvPr>
          <p:cNvSpPr>
            <a:spLocks noGrp="1"/>
          </p:cNvSpPr>
          <p:nvPr>
            <p:ph idx="1"/>
          </p:nvPr>
        </p:nvSpPr>
        <p:spPr/>
        <p:txBody>
          <a:bodyPr>
            <a:normAutofit fontScale="62500" lnSpcReduction="2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The scope of policy science encompasses a broad and dynamic range of areas, methodologies, and applications aimed at understanding and improving the processes of public policymaking. It involves systematic inquiry into the formulation, implementation, and evaluation of policies across diverse policy domains and governance contexts. Understanding the scope of policy science involves examining its key dimensions and the various ways in which it contributes to addressing societal challenges and promoting the common good.</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Policy Analysis</a:t>
            </a:r>
            <a:r>
              <a:rPr lang="en-US" b="0" i="0" dirty="0">
                <a:solidFill>
                  <a:srgbClr val="0D0D0D"/>
                </a:solidFill>
                <a:effectLst/>
                <a:latin typeface="Times New Roman" panose="02020603050405020304" pitchFamily="18" charset="0"/>
                <a:cs typeface="Times New Roman" panose="02020603050405020304" pitchFamily="18" charset="0"/>
              </a:rPr>
              <a:t>: Policy science involves the analysis of policy problems, alternatives, and outcomes using various theoretical frameworks, methodologies, and tools. It encompasses quantitative and qualitative approaches to assess the impacts, effectiveness, and efficiency of policies, as well as to inform evidence-based decision-making and policy design.</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Policy Formulation</a:t>
            </a:r>
            <a:r>
              <a:rPr lang="en-US" b="0" i="0" dirty="0">
                <a:solidFill>
                  <a:srgbClr val="0D0D0D"/>
                </a:solidFill>
                <a:effectLst/>
                <a:latin typeface="Times New Roman" panose="02020603050405020304" pitchFamily="18" charset="0"/>
                <a:cs typeface="Times New Roman" panose="02020603050405020304" pitchFamily="18" charset="0"/>
              </a:rPr>
              <a:t>: Policy science examines the processes through which policies are formulated, including agenda-setting, decision-making, and policy adoption. It explores the roles of policymakers, interest groups, experts, and other stakeholders in shaping policy agendas, as well as the factors influencing policy choices and trade-offs.</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Policy Implementation</a:t>
            </a:r>
            <a:r>
              <a:rPr lang="en-US" b="0" i="0" dirty="0">
                <a:solidFill>
                  <a:srgbClr val="0D0D0D"/>
                </a:solidFill>
                <a:effectLst/>
                <a:latin typeface="Times New Roman" panose="02020603050405020304" pitchFamily="18" charset="0"/>
                <a:cs typeface="Times New Roman" panose="02020603050405020304" pitchFamily="18" charset="0"/>
              </a:rPr>
              <a:t>: Policy science investigates the implementation of policies, including the translation of policy goals into actionable strategies, the roles and responsibilities of implementing agencies, and the challenges of coordinating and managing policy implementation across multiple levels of government and stakeholders.</a:t>
            </a:r>
          </a:p>
        </p:txBody>
      </p:sp>
    </p:spTree>
    <p:extLst>
      <p:ext uri="{BB962C8B-B14F-4D97-AF65-F5344CB8AC3E}">
        <p14:creationId xmlns:p14="http://schemas.microsoft.com/office/powerpoint/2010/main" val="9493747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D2A2B-2072-EFA2-B34F-3EBC56CE418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403417D-414F-D550-F665-F58DC8C012A4}"/>
              </a:ext>
            </a:extLst>
          </p:cNvPr>
          <p:cNvSpPr>
            <a:spLocks noGrp="1"/>
          </p:cNvSpPr>
          <p:nvPr>
            <p:ph idx="1"/>
          </p:nvPr>
        </p:nvSpPr>
        <p:spPr/>
        <p:txBody>
          <a:bodyPr>
            <a:normAutofit fontScale="850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4.Policy Evaluation</a:t>
            </a:r>
            <a:r>
              <a:rPr lang="en-US" b="0" i="0" dirty="0">
                <a:solidFill>
                  <a:srgbClr val="0D0D0D"/>
                </a:solidFill>
                <a:effectLst/>
                <a:latin typeface="Times New Roman" panose="02020603050405020304" pitchFamily="18" charset="0"/>
                <a:cs typeface="Times New Roman" panose="02020603050405020304" pitchFamily="18" charset="0"/>
              </a:rPr>
              <a:t>: Policy science evaluates the effectiveness, efficiency, and equity of policies through systematic assessment of their impacts, outcomes, and unintended consequences. It employs </a:t>
            </a:r>
            <a:r>
              <a:rPr lang="en-US" b="0" i="0" dirty="0" err="1">
                <a:solidFill>
                  <a:srgbClr val="0D0D0D"/>
                </a:solidFill>
                <a:effectLst/>
                <a:latin typeface="Times New Roman" panose="02020603050405020304" pitchFamily="18" charset="0"/>
                <a:cs typeface="Times New Roman" panose="02020603050405020304" pitchFamily="18" charset="0"/>
              </a:rPr>
              <a:t>evaluationmethodologies</a:t>
            </a:r>
            <a:r>
              <a:rPr lang="en-US" b="0" i="0" dirty="0">
                <a:solidFill>
                  <a:srgbClr val="0D0D0D"/>
                </a:solidFill>
                <a:effectLst/>
                <a:latin typeface="Times New Roman" panose="02020603050405020304" pitchFamily="18" charset="0"/>
                <a:cs typeface="Times New Roman" panose="02020603050405020304" pitchFamily="18" charset="0"/>
              </a:rPr>
              <a:t> such as cost-benefit analysis, program evaluation, and impact assessment to measure policy performance and identify opportunities for improvement.</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5.Policy Advocacy and Communication</a:t>
            </a:r>
            <a:r>
              <a:rPr lang="en-US" b="0" i="0" dirty="0">
                <a:solidFill>
                  <a:srgbClr val="0D0D0D"/>
                </a:solidFill>
                <a:effectLst/>
                <a:latin typeface="Times New Roman" panose="02020603050405020304" pitchFamily="18" charset="0"/>
                <a:cs typeface="Times New Roman" panose="02020603050405020304" pitchFamily="18" charset="0"/>
              </a:rPr>
              <a:t>: Policy science includes efforts to advocate for policy change, influence decision-makers, and mobilize public support around key policy issues. It involves effective communication of research findings, policy recommendations, and advocacy campaigns to policymakers, stakeholders, and the public to promote informed decision-making and policy action.</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6.Policy Design and Innovation</a:t>
            </a:r>
            <a:r>
              <a:rPr lang="en-US" b="0" i="0" dirty="0">
                <a:solidFill>
                  <a:srgbClr val="0D0D0D"/>
                </a:solidFill>
                <a:effectLst/>
                <a:latin typeface="Times New Roman" panose="02020603050405020304" pitchFamily="18" charset="0"/>
                <a:cs typeface="Times New Roman" panose="02020603050405020304" pitchFamily="18" charset="0"/>
              </a:rPr>
              <a:t>: Policy science contributes to the design and innovation of policies by developing new approaches, interventions, and policy instruments to address emerging challenges and opportunities. It involves experimentation, piloting, and iterative learning to identify best practices, scale up successful interventions, and adapt policies to changing contexts and needs.</a:t>
            </a:r>
          </a:p>
          <a:p>
            <a:endParaRPr lang="en-IN" dirty="0"/>
          </a:p>
        </p:txBody>
      </p:sp>
    </p:spTree>
    <p:extLst>
      <p:ext uri="{BB962C8B-B14F-4D97-AF65-F5344CB8AC3E}">
        <p14:creationId xmlns:p14="http://schemas.microsoft.com/office/powerpoint/2010/main" val="17519678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00D3B-5463-F94E-7302-5DBD74E323B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1844A5B-AE2D-78DE-17BA-53B18071F20B}"/>
              </a:ext>
            </a:extLst>
          </p:cNvPr>
          <p:cNvSpPr>
            <a:spLocks noGrp="1"/>
          </p:cNvSpPr>
          <p:nvPr>
            <p:ph idx="1"/>
          </p:nvPr>
        </p:nvSpPr>
        <p:spPr/>
        <p:txBody>
          <a:bodyPr>
            <a:normAutofit fontScale="775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7.Global and Comparative Policy Analysis</a:t>
            </a:r>
            <a:r>
              <a:rPr lang="en-US" b="0" i="0" dirty="0">
                <a:solidFill>
                  <a:srgbClr val="0D0D0D"/>
                </a:solidFill>
                <a:effectLst/>
                <a:latin typeface="Times New Roman" panose="02020603050405020304" pitchFamily="18" charset="0"/>
                <a:cs typeface="Times New Roman" panose="02020603050405020304" pitchFamily="18" charset="0"/>
              </a:rPr>
              <a:t>: Policy science examines policy processes and outcomes across different countries, regions, and policy domains to identify lessons learned, best practices, and transferable insights. It involves comparative analysis, cross-national studies, and international collaborations to understand variations in policy approaches and outcomes and inform global policy debates and cooperation.</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8.Ethics and Values in Policy Making</a:t>
            </a:r>
            <a:r>
              <a:rPr lang="en-US" b="0" i="0" dirty="0">
                <a:solidFill>
                  <a:srgbClr val="0D0D0D"/>
                </a:solidFill>
                <a:effectLst/>
                <a:latin typeface="Times New Roman" panose="02020603050405020304" pitchFamily="18" charset="0"/>
                <a:cs typeface="Times New Roman" panose="02020603050405020304" pitchFamily="18" charset="0"/>
              </a:rPr>
              <a:t>: Policy science considers ethical principles, values, and normative criteria in policymaking, including considerations of fairness, justice, equity, and accountability. It involves critical reflection on the ethical implications of policy choices and their impacts on different stakeholders and society as a whole.</a:t>
            </a:r>
          </a:p>
          <a:p>
            <a:pPr algn="just"/>
            <a:r>
              <a:rPr lang="en-US" b="0" i="0" dirty="0">
                <a:solidFill>
                  <a:srgbClr val="0D0D0D"/>
                </a:solidFill>
                <a:effectLst/>
                <a:latin typeface="Times New Roman" panose="02020603050405020304" pitchFamily="18" charset="0"/>
                <a:cs typeface="Times New Roman" panose="02020603050405020304" pitchFamily="18" charset="0"/>
              </a:rPr>
              <a:t>Overall, the scope of policy science is multidimensional, encompassing analysis, formulation, implementation, evaluation, advocacy, innovation, and ethical considerations in the policymaking process. It involves interdisciplinary collaboration, empirical research, and practical applications to address complex societal challenges and promote evidence-informed policy decisions and actions.</a:t>
            </a:r>
          </a:p>
          <a:p>
            <a:endParaRPr lang="en-IN" dirty="0"/>
          </a:p>
        </p:txBody>
      </p:sp>
    </p:spTree>
    <p:extLst>
      <p:ext uri="{BB962C8B-B14F-4D97-AF65-F5344CB8AC3E}">
        <p14:creationId xmlns:p14="http://schemas.microsoft.com/office/powerpoint/2010/main" val="34275636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6886F-EE97-C98E-9027-BD77E6952B69}"/>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Significance of Policy Science:</a:t>
            </a:r>
          </a:p>
        </p:txBody>
      </p:sp>
      <p:sp>
        <p:nvSpPr>
          <p:cNvPr id="3" name="Content Placeholder 2">
            <a:extLst>
              <a:ext uri="{FF2B5EF4-FFF2-40B4-BE49-F238E27FC236}">
                <a16:creationId xmlns:a16="http://schemas.microsoft.com/office/drawing/2014/main" id="{A94288AD-DA0A-25AD-7D63-4B7F9392E12D}"/>
              </a:ext>
            </a:extLst>
          </p:cNvPr>
          <p:cNvSpPr>
            <a:spLocks noGrp="1"/>
          </p:cNvSpPr>
          <p:nvPr>
            <p:ph idx="1"/>
          </p:nvPr>
        </p:nvSpPr>
        <p:spPr/>
        <p:txBody>
          <a:bodyPr>
            <a:normAutofit fontScale="77500" lnSpcReduction="20000"/>
          </a:bodyPr>
          <a:lstStyle/>
          <a:p>
            <a:pPr marL="0" indent="0" algn="just">
              <a:buNone/>
            </a:pPr>
            <a:r>
              <a:rPr lang="en-US" b="0" i="0" dirty="0">
                <a:solidFill>
                  <a:srgbClr val="0D0D0D"/>
                </a:solidFill>
                <a:effectLst/>
                <a:latin typeface="Times New Roman" panose="02020603050405020304" pitchFamily="18" charset="0"/>
                <a:cs typeface="Times New Roman" panose="02020603050405020304" pitchFamily="18" charset="0"/>
              </a:rPr>
              <a:t>Policy science holds significant importance in contemporary governance and decision-making processes due to its role in addressing complex societal challenges, informing evidence-based policymaking, and promoting effective governance. The significance of policy science can be understood through various dimensions:</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Informing Evidence-Based Decision Making</a:t>
            </a:r>
            <a:r>
              <a:rPr lang="en-US" b="0" i="0" dirty="0">
                <a:solidFill>
                  <a:srgbClr val="0D0D0D"/>
                </a:solidFill>
                <a:effectLst/>
                <a:latin typeface="Times New Roman" panose="02020603050405020304" pitchFamily="18" charset="0"/>
                <a:cs typeface="Times New Roman" panose="02020603050405020304" pitchFamily="18" charset="0"/>
              </a:rPr>
              <a:t>: Policy science provides policymakers with rigorous research, analysis, and evidence to inform decision-making processes. By applying scientific methods and analytical tools, policy scientists generate insights into the causes, consequences, and potential solutions to policy problems. This evidence-based approach enhances the quality of policy decisions, increases transparency, and reduces reliance on intuition or ideological preferences.</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Addressing Complex Societal Challenges</a:t>
            </a:r>
            <a:r>
              <a:rPr lang="en-US" b="0" i="0" dirty="0">
                <a:solidFill>
                  <a:srgbClr val="0D0D0D"/>
                </a:solidFill>
                <a:effectLst/>
                <a:latin typeface="Times New Roman" panose="02020603050405020304" pitchFamily="18" charset="0"/>
                <a:cs typeface="Times New Roman" panose="02020603050405020304" pitchFamily="18" charset="0"/>
              </a:rPr>
              <a:t>: In an increasingly interconnected and rapidly changing world, policymakers face a myriad of complex challenges such as poverty, inequality, climate change, and public health crises. Policy science offers systematic approaches for understanding the underlying drivers of these challenges and developing effective strategies to address them. By employing interdisciplinary perspectives and methodologies, policy scientists contribute to developing holistic solutions that consider diverse stakeholder interests and implications.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4666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CA194-2AAA-FCD1-3993-45AB355E257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7CCDD3F-9BB6-554C-F5EC-92D3A857620B}"/>
              </a:ext>
            </a:extLst>
          </p:cNvPr>
          <p:cNvSpPr>
            <a:spLocks noGrp="1"/>
          </p:cNvSpPr>
          <p:nvPr>
            <p:ph idx="1"/>
          </p:nvPr>
        </p:nvSpPr>
        <p:spPr/>
        <p:txBody>
          <a:bodyPr>
            <a:normAutofit fontScale="85000" lnSpcReduction="1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3.Enhancing Policy Effectiveness and Efficiency</a:t>
            </a:r>
            <a:r>
              <a:rPr lang="en-US" b="0" i="0" dirty="0">
                <a:solidFill>
                  <a:srgbClr val="0D0D0D"/>
                </a:solidFill>
                <a:effectLst/>
                <a:latin typeface="Times New Roman" panose="02020603050405020304" pitchFamily="18" charset="0"/>
                <a:cs typeface="Times New Roman" panose="02020603050405020304" pitchFamily="18" charset="0"/>
              </a:rPr>
              <a:t>: Effective policy design, implementation, and evaluation are essential for achieving desired policy outcomes and maximizing societal benefits. Policy science plays a critical role in assessing the effectiveness, efficiency, and equity of policies through rigorous evaluation methodologies such as cost-benefit analysis, impact assessment, and program evaluation. By identifying what works, what doesn't, and why, policy science helps policymakers refine policies, allocate resources more effectively, and improve public service delivery.</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4.Promoting Inclusive and Participatory Governance</a:t>
            </a:r>
            <a:r>
              <a:rPr lang="en-US" b="0" i="0" dirty="0">
                <a:solidFill>
                  <a:srgbClr val="0D0D0D"/>
                </a:solidFill>
                <a:effectLst/>
                <a:latin typeface="Times New Roman" panose="02020603050405020304" pitchFamily="18" charset="0"/>
                <a:cs typeface="Times New Roman" panose="02020603050405020304" pitchFamily="18" charset="0"/>
              </a:rPr>
              <a:t>: Policy science emphasizes the importance of inclusive and participatory governance processes that engage diverse stakeholders, including citizens, communities, civil society organizations, and experts. By facilitating dialogue, collaboration, and deliberation, policy science fosters democratic values and principles in policymaking, ensuring that policies reflect the needs, preferences, and aspirations of all affected stakeholders.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26015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F74BE5-34C1-3FF0-AF81-C2AB1D63090F}"/>
              </a:ext>
            </a:extLst>
          </p:cNvPr>
          <p:cNvSpPr>
            <a:spLocks noGrp="1"/>
          </p:cNvSpPr>
          <p:nvPr>
            <p:ph idx="1"/>
          </p:nvPr>
        </p:nvSpPr>
        <p:spPr/>
        <p:txBody>
          <a:bodyPr>
            <a:normAutofit fontScale="925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5.Driving Innovation and Adaptation</a:t>
            </a:r>
            <a:r>
              <a:rPr lang="en-US" b="0" i="0" dirty="0">
                <a:solidFill>
                  <a:srgbClr val="0D0D0D"/>
                </a:solidFill>
                <a:effectLst/>
                <a:latin typeface="Times New Roman" panose="02020603050405020304" pitchFamily="18" charset="0"/>
                <a:cs typeface="Times New Roman" panose="02020603050405020304" pitchFamily="18" charset="0"/>
              </a:rPr>
              <a:t>: In a dynamic and rapidly changing environment, policymakers need to innovate and adapt policies to address emerging challenges and opportunities effectively. Policy science encourages experimentation, piloting, and learning from successes and failures to develop innovative policy solutions. By fostering a culture of continuous improvement and learning, policy science enables policymakers to respond flexibly to changing contexts and evolving societal needs.</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6.Promoting Accountability and Transparency</a:t>
            </a:r>
            <a:r>
              <a:rPr lang="en-US" b="0" i="0" dirty="0">
                <a:solidFill>
                  <a:srgbClr val="0D0D0D"/>
                </a:solidFill>
                <a:effectLst/>
                <a:latin typeface="Times New Roman" panose="02020603050405020304" pitchFamily="18" charset="0"/>
                <a:cs typeface="Times New Roman" panose="02020603050405020304" pitchFamily="18" charset="0"/>
              </a:rPr>
              <a:t>: Transparent and accountable governance is essential for building public trust and legitimacy. Policy science contributes to accountability by providing objective assessments of policy performance, outcomes, and impacts. Through independent evaluation and monitoring mechanisms, policy science holds policymakers accountable for their decisions and actions, promoting transparency and integrity in the policymaking process.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8744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846EF-D784-F7C1-8166-97C2CA64503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D49096F-07AD-1E2C-5224-0931598EAF75}"/>
              </a:ext>
            </a:extLst>
          </p:cNvPr>
          <p:cNvSpPr>
            <a:spLocks noGrp="1"/>
          </p:cNvSpPr>
          <p:nvPr>
            <p:ph idx="1"/>
          </p:nvPr>
        </p:nvSpPr>
        <p:spPr/>
        <p:txBody>
          <a:bodyPr>
            <a:normAutofit fontScale="925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7.Advancing Social Justice and Equity</a:t>
            </a:r>
            <a:r>
              <a:rPr lang="en-US" b="0" i="0" dirty="0">
                <a:solidFill>
                  <a:srgbClr val="0D0D0D"/>
                </a:solidFill>
                <a:effectLst/>
                <a:latin typeface="Times New Roman" panose="02020603050405020304" pitchFamily="18" charset="0"/>
                <a:cs typeface="Times New Roman" panose="02020603050405020304" pitchFamily="18" charset="0"/>
              </a:rPr>
              <a:t>: Policy science is committed to promoting social justice, equity, and human rights through policy analysis, advocacy, and action. By examining the distributional impacts of policies on different social groups and advocating for policies that address systemic inequalities, policy scientists contribute to creating more inclusive and equitable societies.</a:t>
            </a:r>
          </a:p>
          <a:p>
            <a:pPr algn="just"/>
            <a:r>
              <a:rPr lang="en-US" b="0" i="0" dirty="0">
                <a:solidFill>
                  <a:srgbClr val="0D0D0D"/>
                </a:solidFill>
                <a:effectLst/>
                <a:latin typeface="Times New Roman" panose="02020603050405020304" pitchFamily="18" charset="0"/>
                <a:cs typeface="Times New Roman" panose="02020603050405020304" pitchFamily="18" charset="0"/>
              </a:rPr>
              <a:t>In summary, policy science plays a crucial role in contemporary governance by informing evidence-based decision-making, addressing complex societal challenges, enhancing policy effectiveness and efficiency, promoting inclusive and participatory governance, driving innovation and adaptation, promoting accountability and transparency, and advancing social justice and equity. As societies continue to grapple with complex and interconnected problems, the significance of policy science in shaping public policy and governance processes is likely to grow in importance.</a:t>
            </a:r>
          </a:p>
          <a:p>
            <a:endParaRPr lang="en-IN" dirty="0"/>
          </a:p>
        </p:txBody>
      </p:sp>
    </p:spTree>
    <p:extLst>
      <p:ext uri="{BB962C8B-B14F-4D97-AF65-F5344CB8AC3E}">
        <p14:creationId xmlns:p14="http://schemas.microsoft.com/office/powerpoint/2010/main" val="16050193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A0CCF-09AF-FB8E-40EE-9C18A5C33C2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EBA51AD-48B9-E849-E50E-CD87EA78A515}"/>
              </a:ext>
            </a:extLst>
          </p:cNvPr>
          <p:cNvSpPr>
            <a:spLocks noGrp="1"/>
          </p:cNvSpPr>
          <p:nvPr>
            <p:ph idx="1"/>
          </p:nvPr>
        </p:nvSpPr>
        <p:spPr/>
        <p:txBody>
          <a:bodyPr>
            <a:normAutofit lnSpcReduction="1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In conclusion, policy science stands as a cornerstone in contemporary governance, offering systematic approaches to address complex societal challenges, inform evidence-based decision-making, and promote effective policy implementation. By integrating interdisciplinary perspectives, rigorous analysis, and ethical considerations, policy science enhances the quality and accountability of policymaking processes, drives innovation and adaptation, and advances social justice and equity. As societies evolve and face new challenges, the significance of policy science in shaping policy outcomes and improving governance practices remains paramount, underscoring its enduring importance in addressing the dynamic needs of our interconnected world.</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8438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BA39D-EAC5-A0B6-58A2-55A15CF012FF}"/>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II</a:t>
            </a:r>
          </a:p>
        </p:txBody>
      </p:sp>
    </p:spTree>
    <p:extLst>
      <p:ext uri="{BB962C8B-B14F-4D97-AF65-F5344CB8AC3E}">
        <p14:creationId xmlns:p14="http://schemas.microsoft.com/office/powerpoint/2010/main" val="233205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0DC5B-FB06-8E85-C89C-E1FCAA97D77E}"/>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History of Public Policy:</a:t>
            </a:r>
          </a:p>
        </p:txBody>
      </p:sp>
      <p:sp>
        <p:nvSpPr>
          <p:cNvPr id="3" name="Content Placeholder 2">
            <a:extLst>
              <a:ext uri="{FF2B5EF4-FFF2-40B4-BE49-F238E27FC236}">
                <a16:creationId xmlns:a16="http://schemas.microsoft.com/office/drawing/2014/main" id="{73F88906-3558-17C0-2849-A7922298BB5C}"/>
              </a:ext>
            </a:extLst>
          </p:cNvPr>
          <p:cNvSpPr>
            <a:spLocks noGrp="1"/>
          </p:cNvSpPr>
          <p:nvPr>
            <p:ph idx="1"/>
          </p:nvPr>
        </p:nvSpPr>
        <p:spPr/>
        <p:txBody>
          <a:bodyPr>
            <a:normAutofit fontScale="85000" lnSpcReduction="1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The history of public policy can be traced back to ancient civilizations where rulers and leaders implemented various measures to govern and regulate societies. Early forms of public policy often revolved around issues such as taxation, defense, and public infrastructure. In ancient Mesopotamia, for example, rulers enacted laws to manage irrigation systems and allocate resources among farmers. Similarly, ancient civilizations like Egypt and China developed policies to organize labor, construct public works, and administer justice.</a:t>
            </a:r>
          </a:p>
          <a:p>
            <a:pPr algn="just"/>
            <a:r>
              <a:rPr lang="en-US" b="0" i="0" dirty="0">
                <a:solidFill>
                  <a:srgbClr val="0D0D0D"/>
                </a:solidFill>
                <a:effectLst/>
                <a:latin typeface="Times New Roman" panose="02020603050405020304" pitchFamily="18" charset="0"/>
                <a:cs typeface="Times New Roman" panose="02020603050405020304" pitchFamily="18" charset="0"/>
              </a:rPr>
              <a:t>The concept of public policy continued to evolve through the Middle Ages and into the early modern period. Feudal societies in Europe operated under systems of governance where monarchs and nobles wielded significant power, enacting policies to maintain order and control resources. This period also saw the emergence of early welfare policies, such as poor relief and charitable institutions, aimed at assisting the less fortunate members of society.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87105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0E0A-C860-4CFB-8C37-C03ECC6E52EA}"/>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Public Policy Process:</a:t>
            </a:r>
          </a:p>
        </p:txBody>
      </p:sp>
      <p:sp>
        <p:nvSpPr>
          <p:cNvPr id="3" name="Content Placeholder 2">
            <a:extLst>
              <a:ext uri="{FF2B5EF4-FFF2-40B4-BE49-F238E27FC236}">
                <a16:creationId xmlns:a16="http://schemas.microsoft.com/office/drawing/2014/main" id="{F89CBE7B-A360-BF18-EEC9-7F3CD2CF85CB}"/>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public policy process is a systematic approach used by governments and other decision-making bodies to address societal issues, allocate resources, and achieve desired outcomes. It involves a series of stages, from agenda setting to evaluation, and incorporates input from various stakeholders, including policymakers, experts, interest groups, and the public. The process is dynamic and iterative, with feedback loops allowing for adjustments and revisions over time.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At its core, the public policy process aims to translate societal needs and preferences into actionable policies that can effectively address pressing issues and improve the well-being of communities. It is guided by principles of transparency, accountability, equity, and responsiveness to ensure that policies are fair, effective, and reflective of the interests of all stakeholders.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first stage of the public policy process is agenda setting, where issues are identified and prioritized for government action. This stage is influenced by factors such as public opinion, media coverage, political agendas, and advocacy efforts. Agenda setting determines which issues will be addressed and sets the stage for subsequent policy development.</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Once an issue is on the agenda, policymakers move to the policy formulation stage, where they develop potential solutions or policy proposals to address the identified problem. This stage involves conducting research, analyzing data, consulting experts and stakeholders, and evaluating different policy options. Policymakers consider factors such as feasibility, effectiveness, costs, and potential impacts when formulating policies.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32569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986A1-4EB3-BE9D-6ED9-BA756CD8E96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1F88BD8-8406-B463-2345-44E846FF72A6}"/>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After policy options are developed, they move to the legislation and adoption stage, where they are translated into laws or regulations through the legislative process. This stage involves debate, negotiation, and amendment within the legislative body, such as a parliament or congress. Once approved, the policy becomes law and is implemented through government agencies and other implementing bodies.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Implementation is the next stage of the process, where the policy is put into action through the allocation of resources, development of procedures, training of personnel, and establishment of monitoring and evaluation mechanisms. Effective implementation is crucial for achieving the intended outcomes of the policy and requires coordination among multiple stakeholders.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Finally, the policy process includes an evaluation stage, where the effectiveness, efficiency, and impact of the policy are assessed. This stage involves collecting data, measuring outcomes, and analyzing results to determine whether the policy achieved its objectives and to identify areas for improvement. Evaluation helps policymakers learn from past experiences and make informed decisions about future policies.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public policy process is a structured approach to decision-making that aims to address complex societal issues and achieve desired outcomes through the development, adoption, implementation, and evaluation of policies. By engaging stakeholders, considering evidence, and incorporating feedback, policymakers can develop policies that are responsive to the needs of society and contribute to the common good.</a:t>
            </a:r>
          </a:p>
          <a:p>
            <a:endParaRPr lang="en-IN" dirty="0"/>
          </a:p>
        </p:txBody>
      </p:sp>
    </p:spTree>
    <p:extLst>
      <p:ext uri="{BB962C8B-B14F-4D97-AF65-F5344CB8AC3E}">
        <p14:creationId xmlns:p14="http://schemas.microsoft.com/office/powerpoint/2010/main" val="6119246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A4060-53EF-E383-584D-122361C4C09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Elements:</a:t>
            </a:r>
            <a:b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Agenda Setting:</a:t>
            </a:r>
          </a:p>
        </p:txBody>
      </p:sp>
      <p:sp>
        <p:nvSpPr>
          <p:cNvPr id="3" name="Content Placeholder 2">
            <a:extLst>
              <a:ext uri="{FF2B5EF4-FFF2-40B4-BE49-F238E27FC236}">
                <a16:creationId xmlns:a16="http://schemas.microsoft.com/office/drawing/2014/main" id="{03872C29-E29A-6E4F-4E8F-719D853A36C0}"/>
              </a:ext>
            </a:extLst>
          </p:cNvPr>
          <p:cNvSpPr>
            <a:spLocks noGrp="1"/>
          </p:cNvSpPr>
          <p:nvPr>
            <p:ph idx="1"/>
          </p:nvPr>
        </p:nvSpPr>
        <p:spPr/>
        <p:txBody>
          <a:bodyPr>
            <a:normAutofit fontScale="70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Agenda setting is a critical stage in the public policy process where issues are identified, prioritized, and brought to the attention of policymakers and the public for consideration and action. It is the initial step in the policy process and plays a crucial role in determining which issues receive government attention and resources. Agenda setting is influenced by various factors, including public opinion, media coverage, political agendas, interest group advocacy, and policy entrepreneurs.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Public opinion and societal values play a significant role in agenda setting, as issues that resonate with the public often receive more attention from policymakers. Public opinion can be shaped by a variety of factors, including personal experiences, media coverage, social movements, and cultural norms. Polling, surveys, and public opinion research are commonly used to gauge public sentiment on particular issues and inform agenda-setting decisions.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Media coverage also plays a pivotal role in agenda setting by highlighting certain issues and framing them in ways that capture public attention. The media can draw attention to emerging problems, raise awareness about pressing issues, and shape public discourse on policy matters. Through news coverage, investigative journalism, and editorial content, the media can influence which issues rise to prominence on the policy agenda.</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055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A7C71-BB7B-92AC-D6B6-A7BEF0E62E3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3BB75CB-30AE-DDE0-B1D3-816FFA34FD58}"/>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Political agendas and electoral considerations also influence agenda setting, as policymakers seek to address issues that align with their policy priorities and electoral interests. Political parties, elected officials, and government agencies may prioritize certain issues based on their ideological preferences, campaign promises, or constituents' concerns. The political climate, partisan dynamics, and election cycles can all impact which issues receive attention and resources from policymakers.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Interest groups and advocacy organizations play a significant role in agenda setting by promoting specific policy issues and mobilizing public support around them. Lobbying, grassroots organizing, coalition building, and public campaigns are common strategies used by interest groups to influence the policy agenda. Policy entrepreneurs, individuals or groups who champion particular issues and advocate for policy change, also play a crucial role in agenda setting by bringing attention to overlooked problems or proposing innovative solutions.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agenda setting is a dynamic and multifaceted process that involves the interaction of various actors and factors. It determines which issues are considered worthy of government action and sets the stage for subsequent stages of the policy process, including policy formulation, adoption, implementation, and evaluation. By understanding the factors that influence agenda setting, policymakers and stakeholders can effectively identify, prioritize, and address pressing societal issues.</a:t>
            </a:r>
          </a:p>
          <a:p>
            <a:endParaRPr lang="en-IN" dirty="0"/>
          </a:p>
        </p:txBody>
      </p:sp>
    </p:spTree>
    <p:extLst>
      <p:ext uri="{BB962C8B-B14F-4D97-AF65-F5344CB8AC3E}">
        <p14:creationId xmlns:p14="http://schemas.microsoft.com/office/powerpoint/2010/main" val="8079830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4058F-AE98-B0A1-5E82-D5BA399B0DA0}"/>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Policy Formulation:</a:t>
            </a:r>
          </a:p>
        </p:txBody>
      </p:sp>
      <p:sp>
        <p:nvSpPr>
          <p:cNvPr id="3" name="Content Placeholder 2">
            <a:extLst>
              <a:ext uri="{FF2B5EF4-FFF2-40B4-BE49-F238E27FC236}">
                <a16:creationId xmlns:a16="http://schemas.microsoft.com/office/drawing/2014/main" id="{58040199-AC7E-8CC7-7DAA-A185681BB486}"/>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formulation is a crucial stage in the public policy process where policymakers develop potential solutions or policy proposals to address identified issues or problems. It involves a systematic and deliberative process of researching, analyzing, and evaluating various policy options to determine the most appropriate course of action. Policy formulation draws upon evidence, expertise, stakeholder input, and political considerations to develop policies that are feasible, effective, and politically viable.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policy formulation process typically begins with problem definition, where policymakers identify and analyze the underlying causes and consequences of the issue at hand. This stage involves conducting research, gathering data, consulting experts, and engaging stakeholders to gain a comprehensive understanding of the problem and its context. Problem definition helps policymakers clarify the objectives and scope of the policy and identify potential policy solutions.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Once the problem is defined, policymakers move on to exploring policy options or alternatives to address the problem. This stage involves brainstorming, researching best practices, analyzing case studies, and considering the potential impacts of different policy approaches. Policymakers may consider a range of options, including regulatory interventions, economic incentives, social programs, and technological solutions, depending on the nature of the problem and the policy context.</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50114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C4A1-E224-5D44-68C5-5CF87C0FEA6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DAD955F-E2B2-B994-CDC0-CC937C1070AE}"/>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After exploring policy options, policymakers evaluate the feasibility, effectiveness, and potential consequences of each option to determine the most appropriate course of action. This involves assessing factors such as resource availability, legal constraints, administrative capacity, public support, and potential unintended consequences. Policymakers may use decision-making tools such as cost-benefit analysis, risk assessment, and stakeholder analysis to inform their decision-making process.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Once a preferred policy option is identified, policymakers develop a detailed policy proposal or plan that outlines the objectives, scope, rationale, and implementation strategy for the policy. This involves drafting legislative language, developing programmatic details, specifying funding sources, and establishing timelines and milestones for implementation. The policy proposal may undergo review, revision, and refinement based on feedback from stakeholders, experts, and policymakers before being finalized.</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Throughout the policy formulation process, policymakers must navigate political dynamics, stakeholder interests, and competing priorities to develop policies that are politically feasible and have broad support. Collaboration, negotiation, and compromise are often necessary to build consensus and overcome obstacles to policy adoption.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policy formulation is a complex and iterative process that requires careful analysis, deliberation, and decision-making to develop effective policies that address societal challenges and achieve desired outcomes. By engaging stakeholders, considering evidence, and weighing trade-offs, policymakers can develop policies that are informed, balanced, and responsive to the needs of society.</a:t>
            </a:r>
          </a:p>
          <a:p>
            <a:endParaRPr lang="en-IN" dirty="0"/>
          </a:p>
        </p:txBody>
      </p:sp>
    </p:spTree>
    <p:extLst>
      <p:ext uri="{BB962C8B-B14F-4D97-AF65-F5344CB8AC3E}">
        <p14:creationId xmlns:p14="http://schemas.microsoft.com/office/powerpoint/2010/main" val="26022894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69379-EA0C-20E8-FDC4-7CB58B1C74AE}"/>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Policy Implementation:</a:t>
            </a:r>
          </a:p>
        </p:txBody>
      </p:sp>
      <p:sp>
        <p:nvSpPr>
          <p:cNvPr id="3" name="Content Placeholder 2">
            <a:extLst>
              <a:ext uri="{FF2B5EF4-FFF2-40B4-BE49-F238E27FC236}">
                <a16:creationId xmlns:a16="http://schemas.microsoft.com/office/drawing/2014/main" id="{18F43772-3DE6-6A58-D557-FCEBAE8D6E91}"/>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implementation is a crucial stage in the public policy process where enacted policies are put into action through the execution of programs, allocation of resources, and enforcement of regulations. It is the phase where policies are translated from theoretical concepts into practical measures aimed at achieving desired outcomes. Effective implementation is essential for realizing the intended goals of policies and addressing societal challenges.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policy implementation process typically involves several key steps: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Planning and Preparation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Before implementation begins, government agencies and implementing bodies develop detailed plans and strategies for carrying out the policy. This includes defining roles and responsibilities, establishing timelines and milestones, allocating resources, and identifying potential challenges and risks.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Organizational Structure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Implementation often requires the creation or modification of organizational structures within government agencies or other implementing bodies. This may involve establishing new departments, units, or programs, or reorganizing existing structures to better align with the policy objectives.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Resource Allocation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Adequate resources, including funding, personnel, equipment, and infrastructure, are essential for effective implementation. Governments must allocate sufficient resources to support the implementation of policies and ensure that implementing agencies have the capacity to carry out their mandates.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54984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B2BC3-5A9E-177C-3962-9D7AAE84AC5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334079D-AD17-16D4-A2DB-36DFDB33841E}"/>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4.Regulatory and Administrative Procedures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Many policies require the development of regulations, guidelines, procedures, and administrative mechanisms to facilitate implementation and ensure compliance. This may involve drafting legal documents, issuing permits or licenses, conducting inspections, and enforcing penalties for non-compliance.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5.Stakeholder Engagement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Collaboration and communication with stakeholders, including government agencies, community organizations, businesses, and the public, are essential for successful implementation. Stakeholders may provide input, expertise, and support during the implementation process, and their involvement can help build buy-in and legitimacy for the policy.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6.Monitoring and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Monitoring and evaluation mechanisms are put in place to track progress, measure outcomes, and assess the effectiveness of the policy implementation. This involves collecting data, analyzing performance indicators, and identifying strengths, weaknesses, and areas for improvement. Evaluation findings inform decision-making and may lead to adjustments or revisions to the policy or its implementation strategy.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7.Adaptation and Flexibility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Implementation is often characterized by uncertainty, complexity, and unforeseen challenges. Governments must be adaptive and flexible, willing to adjust strategies, allocate additional resources, or make policy modifications as needed to address emerging issues and achieve desired outcomes.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policy implementation is a dynamic and iterative process that requires coordination, collaboration, and effective management to translate policy goals into tangible results. By carefully planning, allocating resources, engaging stakeholders, and monitoring progress, governments can enhance the likelihood of successful policy implementation and ultimately improve the well-being of society.</a:t>
            </a:r>
          </a:p>
          <a:p>
            <a:endParaRPr lang="en-IN" dirty="0"/>
          </a:p>
        </p:txBody>
      </p:sp>
    </p:spTree>
    <p:extLst>
      <p:ext uri="{BB962C8B-B14F-4D97-AF65-F5344CB8AC3E}">
        <p14:creationId xmlns:p14="http://schemas.microsoft.com/office/powerpoint/2010/main" val="8922264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C00E2-6FDD-87BF-6103-BBC6F53E2A92}"/>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Policy Monitoring:</a:t>
            </a:r>
          </a:p>
        </p:txBody>
      </p:sp>
      <p:sp>
        <p:nvSpPr>
          <p:cNvPr id="3" name="Content Placeholder 2">
            <a:extLst>
              <a:ext uri="{FF2B5EF4-FFF2-40B4-BE49-F238E27FC236}">
                <a16:creationId xmlns:a16="http://schemas.microsoft.com/office/drawing/2014/main" id="{94B3131D-A0B6-44FA-F081-C5D31D4683B4}"/>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monitoring is a critical stage in the public policy process aimed at tracking the implementation progress, assessing outcomes, and evaluating the effectiveness of policies in achieving their intended objectives. It involves the systematic collection, analysis, and interpretation of data to measure the performance of policies and inform decision-making. Policy monitoring provides policymakers and stakeholders with valuable insights into the implementation process, identifies areas for improvement, and helps ensure accountability and transparency in governance.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policy monitoring process typically involves several key steps: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Establishing Monitoring Mechanisms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Before implementation begins, governments and implementing agencies establish monitoring mechanisms to track the progress and performance of policies. This may include the development of monitoring frameworks, the establishment of performance indicators, and the designation of responsible authorities or agencies for data collection and analysis.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Data Collection and Reporting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Monitoring involves collecting relevant data and information on various aspects of policy implementation, including inputs, activities, outputs, and outcomes. This may include quantitative data, such as expenditure reports, program outputs, and performance metrics, as well as qualitative data, such as stakeholder feedback, case studies, and program evaluations. Regular reporting mechanisms are established to communicate monitoring findings to policymakers, stakeholders, and the public.</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Analyzing Performance Indicators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Monitoring data is analyzed to assess progress towards policy objectives, identify trends and patterns, and measure the effectiveness of policy interventions. Performance indicators are compared against established targets or benchmarks to evaluate whether policies are achieving their intended outcomes. Data analysis may involve statistical methods, trend analysis, comparative studies, and qualitative assessments to provide a comprehensive understanding of policy performance.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72204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D816-445A-5EFF-A064-00EC85CCB6E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BCBFB46-5946-89BD-8954-E03E1BA77C14}"/>
              </a:ext>
            </a:extLst>
          </p:cNvPr>
          <p:cNvSpPr>
            <a:spLocks noGrp="1"/>
          </p:cNvSpPr>
          <p:nvPr>
            <p:ph idx="1"/>
          </p:nvPr>
        </p:nvSpPr>
        <p:spPr/>
        <p:txBody>
          <a:bodyPr>
            <a:normAutofit fontScale="62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4.Identifying Strengths and Weaknesses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Monitoring helps identify both successes and challenges in policy implementation. By analyzing monitoring data, policymakers and stakeholders can identify areas of success and best practices to replicate, as well as areas of weakness or inefficiency that require attention and improvement. This may include identifying bottlenecks, barriers, or gaps in implementation, as well as assessing the distributional impacts of policies on different population groups.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5.Informing Decision-Making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Monitoring findings are used to inform decision-making and policy adjustments. By providing evidence-based insights into policy performance, monitoring helps policymakers make informed decisions about resource allocation, programmatic changes, and policy revisions. Monitoring data can also be used to advocate for policy improvements, mobilize support, and hold policymakers accountable for delivering on their commitments.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6.Ensuring Accountability and Transparency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monitoring promotes accountability and transparency in governance by providing regular updates on policy performance to policymakers, stakeholders, and the public. Transparent reporting of monitoring findings helps build trust, enhance public confidence, and foster accountability among policymakers and implementing agencies.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policy monitoring is a vital component of the public policy process that helps ensure policies are implemented effectively, achieve their intended outcomes, and deliver tangible benefits to society. By systematically tracking progress, assessing performance, and identifying areas for improvement, policy monitoring contributes to evidence-based decision-making, strengthens accountability, and enhances the impact of public policies.</a:t>
            </a:r>
          </a:p>
          <a:p>
            <a:endParaRPr lang="en-IN" dirty="0"/>
          </a:p>
        </p:txBody>
      </p:sp>
    </p:spTree>
    <p:extLst>
      <p:ext uri="{BB962C8B-B14F-4D97-AF65-F5344CB8AC3E}">
        <p14:creationId xmlns:p14="http://schemas.microsoft.com/office/powerpoint/2010/main" val="1186350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FFD02-A652-1F70-616C-6BA41338C3E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3431B30-B76C-F158-2B80-C08F7A360C5D}"/>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The modern era witnessed significant advancements in public policy as nation-states emerged and centralized authority became more prevalent. The rise of mercantilism in the 16th and 17th centuries led to the development of economic policies aimed at promoting trade, protecting domestic industries, and accumulating wealth for the state. This period also saw the emergence of the modern bureaucratic state, with administrative structures and processes designed to implement policies effectively.</a:t>
            </a:r>
          </a:p>
          <a:p>
            <a:pPr algn="just"/>
            <a:r>
              <a:rPr lang="en-US" b="0" i="0" dirty="0">
                <a:solidFill>
                  <a:srgbClr val="0D0D0D"/>
                </a:solidFill>
                <a:effectLst/>
                <a:latin typeface="Times New Roman" panose="02020603050405020304" pitchFamily="18" charset="0"/>
                <a:cs typeface="Times New Roman" panose="02020603050405020304" pitchFamily="18" charset="0"/>
              </a:rPr>
              <a:t>The Industrial Revolution of the 18th and 19th centuries brought about profound changes in society and prompted governments to adopt new policies to address emerging challenges. Urbanization, industrialization, and social upheaval led to the implementation of labor laws, public health measures, and regulations aimed at mitigating the adverse effects of rapid industrialization. The expansion of suffrage and the rise of democratic movements also influenced the development of public policies aimed at promoting social justice and equality.</a:t>
            </a:r>
          </a:p>
          <a:p>
            <a:pPr algn="just"/>
            <a:r>
              <a:rPr lang="en-US" b="0" i="0" dirty="0">
                <a:solidFill>
                  <a:srgbClr val="0D0D0D"/>
                </a:solidFill>
                <a:effectLst/>
                <a:latin typeface="Times New Roman" panose="02020603050405020304" pitchFamily="18" charset="0"/>
                <a:cs typeface="Times New Roman" panose="02020603050405020304" pitchFamily="18" charset="0"/>
              </a:rPr>
              <a:t>The 20th century witnessed a proliferation of public policies across a wide range of areas, including social welfare, healthcare, education, and environmental protection. The Great Depression of the 1930s prompted governments to adopt Keynesian economic policies aimed at stimulating demand and promoting economic recovery. The post-World War II period saw the establishment of comprehensive welfare states in many Western countries, with governments playing a more active role in providing social services and redistributing wealth.</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29000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8EC47-13AA-3EDF-6E89-AEBE4795CC61}"/>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Policy Evaluation:</a:t>
            </a:r>
          </a:p>
        </p:txBody>
      </p:sp>
      <p:sp>
        <p:nvSpPr>
          <p:cNvPr id="3" name="Content Placeholder 2">
            <a:extLst>
              <a:ext uri="{FF2B5EF4-FFF2-40B4-BE49-F238E27FC236}">
                <a16:creationId xmlns:a16="http://schemas.microsoft.com/office/drawing/2014/main" id="{577C040D-4934-71D1-1D7E-EE9AD126CEA9}"/>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Policy evaluation is a systematic and objective assessment of the effectiveness, efficiency, and impact of public policies. It is a critical stage in the public policy process that aims to determine whether policies are achieving their intended objectives, identify strengths and weaknesses in policy implementation, and inform decision-making about future policy directions. Policy evaluation involves collecting, analyzing, and interpreting data to assess policy outcomes, measure performance, and identify areas for improvement.</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policy evaluation process typically involves several key steps: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Clarifying Objectives and Criteria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Before conducting an evaluation, policymakers must clarify the objectives and criteria against which the policy will be assessed. This may involve defining specific goals, outcomes, or performance indicators that the policy is intended to achieve. Clear objectives provide a framework for evaluating policy success and guide the selection of appropriate evaluation methods.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Data Collection and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Evaluation involves collecting relevant data and information on various aspects of policy implementation and outcomes. This may include quantitative data, such as program outputs, outcomes, and impact indicators, as well as qualitative data, such as stakeholder feedback, case studies, and process evaluations. Data analysis methods vary depending on the nature of the policy and the evaluation objectives but may include statistical analysis, cost-benefit analysis, qualitative coding, and comparative case studies.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Assessing Effectiveness and Impact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Evaluation assesses the effectiveness and impact of the policy in achieving its intended objectives. This involves comparing actual outcomes against desired outcomes, measuring the extent to which the policy has achieved its goals, and identifying factors that have contributed to or hindered success. Evaluation may also assess the broader social, economic, and environmental impacts of the policy, including unintended consequences and distributional effects.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03388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0D405-8059-8097-E19C-F34936688DF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202B286-09E9-39E6-FEC2-2081836CB0CD}"/>
              </a:ext>
            </a:extLst>
          </p:cNvPr>
          <p:cNvSpPr>
            <a:spLocks noGrp="1"/>
          </p:cNvSpPr>
          <p:nvPr>
            <p:ph idx="1"/>
          </p:nvPr>
        </p:nvSpPr>
        <p:spPr/>
        <p:txBody>
          <a:bodyPr>
            <a:normAutofit fontScale="62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4.Evaluating Efficiency and Cost-effectiveness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Evaluation also examines the efficiency and cost-effectiveness of policy implementation. This involves assessing resource allocation, program efficiency, and the relationship between inputs and outputs. Cost-effectiveness analysis compares the costs of achieving policy outcomes with the benefits generated, helping policymakers make informed decisions about resource allocation and program prioritization.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5.Identifying Lessons Learned and Recommendations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Evaluation findings are used to identify lessons learned from policy implementation and develop recommendations for improving future policies. This may include identifying best practices, highlighting areas of success, and making recommendations for policy adjustments, programmatic changes, or resource reallocation. Evaluation reports typically include actionable recommendations aimed at enhancing policy effectiveness, efficiency, and impact.</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6.Disseminating Findings and Promoting Learning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Evaluation findings are communicated to policymakers, stakeholders, and the public through evaluation reports, presentations, and other dissemination channels. Transparent reporting of evaluation findings promotes accountability, fosters learning, and facilitates evidence-based decision-making. Evaluation results may also be used to inform public debate, mobilize support, and build public confidence in government policies.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policy evaluation is a vital component of the public policy process that helps ensure accountability, transparency, and learning. By systematically assessing policy outcomes, measuring performance, and identifying areas for improvement, evaluation contributes to evidence-based decision-making, strengthens policy effectiveness, and enhances the overall impact of public policies.</a:t>
            </a:r>
          </a:p>
          <a:p>
            <a:endParaRPr lang="en-IN" dirty="0"/>
          </a:p>
        </p:txBody>
      </p:sp>
    </p:spTree>
    <p:extLst>
      <p:ext uri="{BB962C8B-B14F-4D97-AF65-F5344CB8AC3E}">
        <p14:creationId xmlns:p14="http://schemas.microsoft.com/office/powerpoint/2010/main" val="3833958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C842F-815B-BC86-C406-09B3713B140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Role of Government:</a:t>
            </a:r>
          </a:p>
        </p:txBody>
      </p:sp>
      <p:sp>
        <p:nvSpPr>
          <p:cNvPr id="3" name="Content Placeholder 2">
            <a:extLst>
              <a:ext uri="{FF2B5EF4-FFF2-40B4-BE49-F238E27FC236}">
                <a16:creationId xmlns:a16="http://schemas.microsoft.com/office/drawing/2014/main" id="{DB4311F8-AF24-15E1-6C5A-74954859C511}"/>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government plays a central and multifaceted role in the public policy process, encompassing various functions and responsibilities aimed at addressing societal needs, allocating resources, and promoting the common good. The role of government in the public policy process can be understood across several key dimensions: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Agenda Setting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 plays a crucial role in agenda setting by identifying and prioritizing issues that require government attention and action. Through legislative agendas, policy statements, and executive initiatives, government officials signal their priorities and set the stage for policy development and decision-making.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Formulation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 is responsible for developing policies and strategies to address identified issues and achieve desired outcomes. This involves conducting research, analyzing data, consulting stakeholders, and drafting policy proposals. Government agencies, departments, and elected officials collaborate to formulate policies that reflect societal needs, political priorities, and available resources.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Legislation and Adoption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 enacts policies through legislative processes, executive orders, or regulatory rulemaking. Legislative bodies, such as parliaments or congresses, debate, amend, and approve policy proposals, which then become law. Government officials, including elected representatives and executive branch officials, are responsible for implementing and enforcing policies once they are adopted.</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Implementation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 is tasked with implementing policies through government agencies, departments, and other implementing bodies. This involves putting policy plans into action, allocating resources, developing procedures, and overseeing programmatic activities. Effective implementation is essential for translating policy goals into tangible outcomes and addressing societal challenges.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70886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2915-E8CB-2080-7A1B-071F196A48B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8C2A950-8FFC-BE51-983A-ADE7B8847C13}"/>
              </a:ext>
            </a:extLst>
          </p:cNvPr>
          <p:cNvSpPr>
            <a:spLocks noGrp="1"/>
          </p:cNvSpPr>
          <p:nvPr>
            <p:ph idx="1"/>
          </p:nvPr>
        </p:nvSpPr>
        <p:spPr/>
        <p:txBody>
          <a:bodyPr>
            <a:normAutofit fontScale="62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5.Monitoring and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 monitors and evaluates the performance and impact of policies to assess their effectiveness, efficiency, and outcomes. This involves collecting data, measuring progress against established goals, and analyzing policy impacts. Government agencies and oversight bodies use evaluation findings to inform decision-making, improve policy implementation, and ensure accountability.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6.Resource Allocation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 allocates resources, including funding, personnel, and infrastructure, to support policy implementation and achieve policy objectives. This may involve budgetary processes, appropriations, and resource allocation decisions made by legislative bodies and executive officials. Resource allocation decisions reflect government priorities, policy goals, and available fiscal resources.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7.Stakeholder Engagement and Public Participation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 engages with stakeholders, including interest groups, advocacy organizations, businesses, and the public, throughout the policy process. This may include soliciting input, consulting stakeholders, and incorporating feedback into policy decisions. Government also fosters public participation through public hearings, consultations, and opportunities for citizen engagement.</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role of government in the public policy process is multifaceted and dynamic, involving a range of functions and responsibilities aimed at addressing societal needs, promoting the common good, and ensuring accountability and transparency in governance. By engaging stakeholders, allocating resources, and implementing policies effectively, government plays a vital role in shaping the policies that impact the lives of citizens and the broader society.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23936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6F0A9-C9B9-8CC3-E687-0EC32F926C02}"/>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NITI Aayog:</a:t>
            </a:r>
          </a:p>
        </p:txBody>
      </p:sp>
      <p:sp>
        <p:nvSpPr>
          <p:cNvPr id="3" name="Content Placeholder 2">
            <a:extLst>
              <a:ext uri="{FF2B5EF4-FFF2-40B4-BE49-F238E27FC236}">
                <a16:creationId xmlns:a16="http://schemas.microsoft.com/office/drawing/2014/main" id="{D308D4AA-A8A3-F666-52A0-8EE8CF266323}"/>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NITI Aayog, or the National Institution for Transforming India, is a premier policy think tank and advisory body of the Government of India. Established in 2015, NITI Aayog serves as a platform for formulating strategic policies and initiatives to foster sustainable development, economic growth, and social progress across various sectors. Its role in the public policy process encompasses several key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Formulation and Planning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NITI Aayog plays a central role in formulating policies and strategic plans to address key developmental challenges facing India. It conducts research, analysis, and consultations to identify priority areas and develop policy recommendations for achieving national goals, such as economic growth, social inclusion, and environmental sustainability. NITI Aayog's Five-Year Plans and other policy documents provide a roadmap for policy action and guide government decision-making.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Coordinating Inter-Ministerial Efforts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NITI Aayog acts as a coordinator and facilitator for inter-ministerial collaboration and coordination on cross-cutting issues and policy initiatives. It brings together different ministries, departments, and stakeholders to develop integrated and coherent policy responses to complex challenges, such as infrastructure development, health care, education, and rural development. NITI Aayog also fosters partnerships with state governments, international organizations, and the private sector to leverage resources and expertise for policy implementation.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Promoting Innovation and Entrepreneurship</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NITI Aayog promotes innovation, entrepreneurship, and technology-led development as drivers of economic growth and job creation. It supports initiatives such as the Atal Innovation Mission, which aims to foster innovation and entrepreneurship among youth and promote the creation of a vibrant startup ecosystem in India. NITI Aayog also advises on policies to facilitate ease of doing business, promote investment, and foster innovation in emerging sectors such as digital technology, renewable energy, and advanced manufacturing.</a:t>
            </a:r>
          </a:p>
        </p:txBody>
      </p:sp>
    </p:spTree>
    <p:extLst>
      <p:ext uri="{BB962C8B-B14F-4D97-AF65-F5344CB8AC3E}">
        <p14:creationId xmlns:p14="http://schemas.microsoft.com/office/powerpoint/2010/main" val="39149009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43598-D69C-EBD8-5F0E-6F5F5D44073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32EBC28-0E49-9114-B9C7-203B8CBFA085}"/>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4.Monitoring and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NITI Aayog monitors the implementation and progress of government programs and policies, providing regular assessments and feedback to policymakers. Through initiatives such as the Performance Management and Evaluation System (PMES) and the SDG India Index, NITI Aayog tracks performance indicators, measures outcomes, and evaluates the impact of policies on key development indicators. Monitoring and evaluation help identify successes, challenges, and areas for improvement in policy implementation and guide future policy interventions.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5.Advising on Economic Reforms and Policy Initiatives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NITI Aayog provides expert advice and recommendations to the government on economic reforms, policy initiatives, and sectoral strategies to promote sustainable and inclusive growth. It conducts in-depth analysis and policy research on issues such as agriculture, manufacturing, infrastructure, and social sectors to inform decision-making and policy formulation. NITI Aayog also advises on fiscal policy, trade policy, regulatory reforms, and other macroeconomic issues to enhance India's competitiveness and promote economic resilience.</a:t>
            </a:r>
          </a:p>
          <a:p>
            <a:pPr marL="0" indent="0" algn="just">
              <a:buNone/>
            </a:pPr>
            <a:r>
              <a:rPr lang="en-US" b="1" dirty="0">
                <a:solidFill>
                  <a:srgbClr val="0D0D0D"/>
                </a:solidFill>
                <a:highlight>
                  <a:srgbClr val="FFFFFF"/>
                </a:highlight>
                <a:latin typeface="Times New Roman" panose="02020603050405020304" pitchFamily="18" charset="0"/>
                <a:cs typeface="Times New Roman" panose="02020603050405020304" pitchFamily="18" charset="0"/>
              </a:rPr>
              <a:t>6.</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Promoting Cooperative Federalism</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NITI Aayog promotes cooperative federalism by facilitating dialogue and collaboration between the central government and state governments on matters of national importance. It serves as a platform for sharing best practices, exchanging ideas, and resolving inter-state disputes through forums such as the Governing Council meetings. NITI Aayog also supports states in capacity building, policy formulation, and implementation through initiatives such as the Sustainable Action for Transforming Human Capital (SATH) program.</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NITI Aayog plays a pivotal role in the public policy process by providing strategic direction, policy guidance, and technical support to the government. Through its diverse functions and initiatives, NITI Aayog contributes to shaping India's development agenda, fostering innovation and entrepreneurship, promoting evidence-based policymaking, and advancing the country's long-term vision of inclusive and sustainable growth.</a:t>
            </a:r>
          </a:p>
          <a:p>
            <a:endParaRPr lang="en-IN" dirty="0"/>
          </a:p>
        </p:txBody>
      </p:sp>
    </p:spTree>
    <p:extLst>
      <p:ext uri="{BB962C8B-B14F-4D97-AF65-F5344CB8AC3E}">
        <p14:creationId xmlns:p14="http://schemas.microsoft.com/office/powerpoint/2010/main" val="31703285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52F78-CE96-7807-E14F-B375912E37C1}"/>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Bureaucracy:</a:t>
            </a:r>
          </a:p>
        </p:txBody>
      </p:sp>
      <p:sp>
        <p:nvSpPr>
          <p:cNvPr id="3" name="Content Placeholder 2">
            <a:extLst>
              <a:ext uri="{FF2B5EF4-FFF2-40B4-BE49-F238E27FC236}">
                <a16:creationId xmlns:a16="http://schemas.microsoft.com/office/drawing/2014/main" id="{1F99E353-B159-7287-E5EA-2BDAC600BF55}"/>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Bureaucracy plays a pivotal role in the public policy process, serving as the operational backbone of government and providing essential support for policy formulation, implementation, and evaluation. Bureaucrats, or civil servants, work within government agencies and departments to translate political decisions into concrete actions, administer programs, and ensure the effective delivery of public services. The role of bureaucracy in the public policy process can be delineated across several key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Formulation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Bureaucrats contribute expertise, technical knowledge, and administrative support to the policy formulation process. They conduct research, analyze data, and provide policy recommendations to elected officials and political leaders. Bureaucrats help translate policy goals into actionable strategies, develop legislative proposals, and draft regulations and guidelines. Through their expertise and institutional knowledge, bureaucrats play a crucial role in shaping the content and feasibility of policy options.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Implementation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Bureaucracy is responsible for implementing policies and programs established by elected officials and legislatures. Bureaucrats oversee the operational aspects of policy implementation, including resource allocation, program design, and service delivery. They develop implementation plans, establish administrative procedures, and coordinate activities across government agencies and departments. Bureaucrats also liaise with external stakeholders, such as non-profit organizations, private contractors, and service providers, to facilitate program delivery and ensure compliance with regulatory requirements.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Regulatory Oversight and Enforcement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Bureaucracy plays a crucial role in regulatory oversight and enforcement, ensuring compliance with laws, regulations, and standards. Bureaucrats develop and enforce regulations to protect public health, safety, and welfare in areas such as environmental protection, consumer protection, and workplace safety. They conduct inspections, issue permits, and impose penalties for violations of regulatory requirements. Bureaucrats also engage in regulatory reform efforts to streamline processes, reduce red tape, and enhance regulatory effectiveness.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41689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C9385-6279-E453-DA54-3248EEB6C11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6B6F437-B6D0-57BC-3C34-39AA3E8AAEE3}"/>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4.Resource Management and Budgeting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Bureaucracy is responsible for managing government resources, including budgetary allocations, personnel, and infrastructure. Bureaucrats prepare budget proposals, allocate funds to government programs and agencies, and monitor expenditure patterns to ensure fiscal responsibility and accountability. They also manage human resources, recruit and train staff, and oversee the day-to-day operations of government departments. Bureaucrats prioritize resource allocation based on policy priorities, performance objectives, and available funding.</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5.Monitoring and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Bureaucracy conducts monitoring and evaluation activities to assess the performance and impact of government programs and policies. Bureaucrats collect data, measure program outcomes, and analyze performance indicators to determine the effectiveness, efficiency, and relevance of policy interventions. They use evaluation findings to identify successes, challenges, and areas for improvement in policy implementation and to inform decision-making about future policy directions. Bureaucrats also provide feedback to elected officials and policymakers on the outcomes of policy initiatives.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6.Stakeholder Engagement and Public Service Delivery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Bureaucracy interacts with stakeholders and the public to facilitate communication, address concerns, and ensure the delivery of public services. Bureaucrats engage with citizens, community groups, and advocacy organizations to gather input, solicit feedback, and foster collaboration on policy issues. They also oversee the delivery of public services, such as education, healthcare, and social welfare, ensuring equitable access and quality service delivery to all citizens.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bureaucracy plays a critical role in the public policy process by providing expertise, administrative support, and operational capacity to government institutions. Bureaucrats contribute to policy formulation, implementation, and evaluation, ensuring the effective delivery of public services and the achievement of policy objectives. While bureaucracy is often subject to criticism for its perceived inefficiencies and bureaucratic red tape, it remains an essential component of democratic governance and public administration, serving as a key instrument for translating political decisions into tangible actions and outcomes.</a:t>
            </a:r>
          </a:p>
          <a:p>
            <a:endParaRPr lang="en-IN" dirty="0"/>
          </a:p>
        </p:txBody>
      </p:sp>
    </p:spTree>
    <p:extLst>
      <p:ext uri="{BB962C8B-B14F-4D97-AF65-F5344CB8AC3E}">
        <p14:creationId xmlns:p14="http://schemas.microsoft.com/office/powerpoint/2010/main" val="16599387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A6278-7DBD-BF00-4B73-01BFA517E05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Political Parties:</a:t>
            </a:r>
          </a:p>
        </p:txBody>
      </p:sp>
      <p:sp>
        <p:nvSpPr>
          <p:cNvPr id="3" name="Content Placeholder 2">
            <a:extLst>
              <a:ext uri="{FF2B5EF4-FFF2-40B4-BE49-F238E27FC236}">
                <a16:creationId xmlns:a16="http://schemas.microsoft.com/office/drawing/2014/main" id="{6D939266-4F6A-C5C4-4516-0E4787E9A458}"/>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Political parties play a fundamental role in the public policy process, acting as key actors in shaping, advocating for, and implementing policies that reflect their ideological positions, electoral promises, and vision for governance. Their role spans across various stages of the policy process, from agenda setting to policy formulation, adoption, implementation, and evaluation. Here's a breakdown of their role in each stage: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Agenda Setting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parties play a significant role in setting the policy agenda by identifying and prioritizing issues for government action. During election campaigns, parties articulate their policy priorities and proposals, drawing attention to specific issues they intend to address if elected. Through party platforms, manifestos, and campaign promises, parties shape public discourse and influence voter preferences, thereby influencing which issues receive attention from policymakers and become part of the policy agenda.</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Formulation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parties contribute to policy formulation by developing policy proposals, platforms, and legislative agendas based on their ideological beliefs, party platforms, and electoral mandates. Parties employ policy experts, advisors, and think tanks to conduct research, analyze data, and draft policy documents. They also engage in negotiations, compromises, and consensus-building within legislative bodies to advance their policy priorities and secure support for their proposals.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Legislation and Adoption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parties play a crucial role in the legislative process, where they debate, amend, and vote on policy proposals that become law. Parties in government introduce bills and legislative initiatives aligned with their policy agenda, while opposition parties scrutinize, critique, and propose alternatives. Through party discipline, leadership, and coalition-building, parties influence the passage of legislation and shape the content of laws and regulations.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0005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B8330-20D8-E1D7-F491-57E9A638A0A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0CAF321-9085-20D9-D51A-57EC66C22406}"/>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4.Implementation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parties oversee the implementation of policies through government agencies, departments, and other implementing bodies. Parties in government appoint ministers, bureaucrats, and agency heads responsible for executing policies and delivering public services. Parties set policy priorities, allocate resources, and establish administrative structures to support policy implementation. They also hold government officials accountable for achieving policy objectives and addressing implementation challenges.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5.Monitoring and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parties engage in monitoring and evaluation activities to assess the performance and impact of policies. Opposition parties scrutinize government actions, hold hearings, and conduct inquiries to evaluate policy outcomes, identify failures, and hold the government accountable for its performance. Parties in government also monitor policy implementation, collect data, and assess outcomes to demonstrate their effectiveness and responsiveness to public needs.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6.Stakeholder Engagement and Public Participation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parties engage with stakeholders, interest groups, and the public to gather input, solicit feedback, and mobilize support for their policy initiatives. Parties cultivate relationships with organized interests, such as labor unions, business associations, and advocacy groups, to build coalitions and advance their policy agenda. Parties also use public rallies, town hall meetings, and social media platforms to communicate with constituents, solicit feedback, and gauge public opinion on policy issues.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political parties play a central role in the public policy process, influencing policy decisions, shaping public opinion, and mobilizing support for their policy agenda. While parties may have different ideological orientations and policy priorities, they collectively contribute to democratic governance by representing diverse interests, fostering political competition, and holding government accountable for its actions. Effective policymaking requires collaboration, compromise, and dialogue among political parties, ensuring that policies reflect the needs and aspirations of the electorate and contribute to the common good.</a:t>
            </a:r>
          </a:p>
          <a:p>
            <a:endParaRPr lang="en-IN" dirty="0"/>
          </a:p>
        </p:txBody>
      </p:sp>
    </p:spTree>
    <p:extLst>
      <p:ext uri="{BB962C8B-B14F-4D97-AF65-F5344CB8AC3E}">
        <p14:creationId xmlns:p14="http://schemas.microsoft.com/office/powerpoint/2010/main" val="3678234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57872-9C6D-54F6-5828-83DBD81577B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6593775-D44C-F634-480C-B99F3FFCC3CA}"/>
              </a:ext>
            </a:extLst>
          </p:cNvPr>
          <p:cNvSpPr>
            <a:spLocks noGrp="1"/>
          </p:cNvSpPr>
          <p:nvPr>
            <p:ph idx="1"/>
          </p:nvPr>
        </p:nvSpPr>
        <p:spPr/>
        <p:txBody>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In recent decades, globalization, technological advancements, and environmental challenges have shaped the development of public policy. Issues such as climate change, immigration, and cybersecurity have become increasingly prominent on the policy agenda, prompting governments to collaborate internationally and adopt innovative approaches to address complex, interconnected problems.</a:t>
            </a:r>
          </a:p>
          <a:p>
            <a:pPr algn="just"/>
            <a:r>
              <a:rPr lang="en-US" b="0" i="0" dirty="0">
                <a:solidFill>
                  <a:srgbClr val="0D0D0D"/>
                </a:solidFill>
                <a:effectLst/>
                <a:latin typeface="Times New Roman" panose="02020603050405020304" pitchFamily="18" charset="0"/>
                <a:cs typeface="Times New Roman" panose="02020603050405020304" pitchFamily="18" charset="0"/>
              </a:rPr>
              <a:t>Overall, the history of public policy reflects the evolving relationship between governments, societies, and economies, as well as the changing nature of challenges and priorities facing policymakers over time.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5843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C6EA4-FEFC-0BEA-C8C5-C06CA5202289}"/>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Corporate Sector:</a:t>
            </a:r>
          </a:p>
        </p:txBody>
      </p:sp>
      <p:sp>
        <p:nvSpPr>
          <p:cNvPr id="3" name="Content Placeholder 2">
            <a:extLst>
              <a:ext uri="{FF2B5EF4-FFF2-40B4-BE49-F238E27FC236}">
                <a16:creationId xmlns:a16="http://schemas.microsoft.com/office/drawing/2014/main" id="{5A48BD38-2AB5-8099-6204-FB355D91E3F6}"/>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corporate sector plays a significant role in the public policy process, exerting influence on policy decisions, shaping regulatory environments, and advocating for policies that align with their interests and objectives. The role of the corporate sector in the public policy process can be delineated across several key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Advocacy and Lobbying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corporate sector engages in policy advocacy and lobbying efforts to influence government policies and regulations that affect their operations, profitability, and competitiveness. Corporations employ government relations teams, lobbyists, and industry associations to advocate for policies that promote their interests, such as tax incentives, regulatory relief, and trade liberalization. Through direct lobbying, campaign contributions, and participation in industry coalitions, corporations seek to shape legislative and regulatory outcomes in their favor.</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Research and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corporate sector conducts policy research and analysis to inform decision-makers, policymakers, and the public about the potential impacts of proposed policies on business operations, economic growth, and job creation. Corporations commission studies, reports, and white papers on relevant policy issues, employing economists, analysts, and consultants to assess the implications of policy proposals on industry sectors, market dynamics, and consumer behavior. Policy research helps corporations articulate their positions, provide evidence-based arguments, and influence policy debates.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Partnerships and Collaborations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corporate sector forms partnerships and collaborations with government agencies, non-profit organizations, academic institutions, and other stakeholders to address complex societal challenges and advance shared policy objectives. Corporations engage in public-private partnerships (PPPs) to co-design and implement policies, programs, and initiatives in areas such as infrastructure development, healthcare delivery, and environmental conservation. By leveraging their resources, expertise, and networks, corporations contribute to innovative solutions and collective action on pressing policy issues.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1267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2CE18-9085-A5AA-C56B-2040B0D0ECC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F5765F5-5A62-35BD-C961-A5223A39EDA1}"/>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4.Corporate Social Responsibility (CSR) Initiatives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corporate sector invests in CSR initiatives to support community development, environmental sustainability, and social welfare, often in alignment with public policy priorities and government objectives. Corporations implement CSR programs, philanthropic activities, and sustainability initiatives to address societal needs, enhance their public image, and demonstrate corporate citizenship. CSR initiatives complement government efforts in areas such as education, healthcare, poverty alleviation, and environmental protection, contributing to broader social and economic development goals.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5.Regulatory Compliance and Corporate Governance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corporate sector adheres to regulatory requirements, standards, and guidelines established by government authorities to ensure transparency, accountability, and ethical conduct in business operations. Corporations comply with laws and regulations governing areas such as labor relations, consumer protection, environmental stewardship, and financial reporting, often under the oversight of regulatory agencies and industry regulators. Corporate governance practices, including board oversight, risk management, and stakeholder engagement, contribute to effective governance and corporate responsibility.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6.Innovation and Economic Growth</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corporate sector drives innovation, entrepreneurship, and economic growth through investments in research and development (R&amp;D), technology adoption, and market expansion. Corporations innovate in product design, process improvement, and business models, driving productivity gains, job creation, and wealth generation. Policymakers often support corporate innovation and competitiveness through policies such as tax incentives, intellectual property protection, and access to finance, recognizing the role of the private sector as an engine of economic progress.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corporate sector plays a vital role in the public policy process, contributing to policy development, implementation, and outcomes in various domains. While corporations pursue their interests and objectives, they also have the potential to advance broader societal goals, foster sustainable development, and promote inclusive prosperity through collaborative engagement with governments, civil society, and other stakeholders. Effective policymaking requires dialogue, transparency, and accountability among all stakeholders, ensuring that policies reflect the diverse interests and priorities of society while promoting shared prosperity and well-being.</a:t>
            </a:r>
          </a:p>
          <a:p>
            <a:endParaRPr lang="en-IN" dirty="0"/>
          </a:p>
        </p:txBody>
      </p:sp>
    </p:spTree>
    <p:extLst>
      <p:ext uri="{BB962C8B-B14F-4D97-AF65-F5344CB8AC3E}">
        <p14:creationId xmlns:p14="http://schemas.microsoft.com/office/powerpoint/2010/main" val="40628837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F9964-E941-041C-4576-67A1997B1092}"/>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Interest Group:</a:t>
            </a:r>
          </a:p>
        </p:txBody>
      </p:sp>
      <p:sp>
        <p:nvSpPr>
          <p:cNvPr id="3" name="Content Placeholder 2">
            <a:extLst>
              <a:ext uri="{FF2B5EF4-FFF2-40B4-BE49-F238E27FC236}">
                <a16:creationId xmlns:a16="http://schemas.microsoft.com/office/drawing/2014/main" id="{62F3121C-6022-0DC6-F29B-4F7617F0FB81}"/>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Interest groups, also known as advocacy groups or pressure groups, play a significant role in the public policy process by representing the interests and preferences of specific constituencies, industries, or causes and advocating for policy changes that align with their objectives. Interest groups mobilize resources, engage in advocacy efforts, and influence decision-makers to shape policy outcomes in their favor. The role of interest groups in the public policy process can be delineated across several key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Representation and Advocacy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Interest groups represent the concerns, needs, and preferences of their members or constituents before policymakers, government agencies, and other stakeholders. They serve as intermediaries between their members and the government, articulating their interests, advocating for policy changes, and seeking redress for grievances. Interest groups employ various advocacy tactics, such as lobbying, public campaigns, media outreach, and grassroots mobilization, to influence policy decisions and shape public opinion.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Research and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Interest groups conduct policy research, analysis, and expertise to inform decision-makers, policymakers, and the public about issues relevant to their interests. They commission studies, reports, and policy briefs on specific topics, employing researchers, analysts, and subject matter experts to assess the implications of proposed policies and advocate for their preferred policy solutions. Policy research helps interest groups provide evidence-based arguments, educate policymakers, and shape policy debates.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Coalition Building and Alliances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Interest groups form coalitions and alliances with like-minded organizations, stakeholders, and advocacy groups to amplify their influence, pool resources, and advance shared policy objectives. By building broader coalitions, interest groups strengthen their advocacy efforts, mobilize support, and increase their visibility and impact in the policy process. Coalitions often bring together diverse stakeholders, including industry associations, non-profit organizations, labor unions, and community groups, to pursue common policy goals.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18522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239C8-788F-E889-4B6A-2EC6C22F7B8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DF8F444-850E-527A-6AC6-0CA741D1CBCD}"/>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4.Monitoring and Oversight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Interest groups monitor government actions, policy proposals, and regulatory decisions to ensure accountability, transparency, and responsiveness to their interests. They track legislative developments, regulatory changes, and administrative decisions, identifying opportunities and threats to their interests and mobilizing responses accordingly. Interest groups also engage in oversight activities, scrutinizing government actions, conducting audits, and holding policymakers accountable for their decisions and performance.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5.Public Education and Mobilization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Interest groups engage in public education and mobilization efforts to raise awareness, mobilize support, and build public pressure for policy changes. They use media campaigns, public forums, social media platforms, and grassroots organizing to communicate with the public, disseminate information, and galvanize public opinion on specific issues. Public education helps interest groups build momentum, generate public support, and influence the political climate in favor of their policy objectives.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6.Legal Advocacy and Litigation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Interest groups engage in legal advocacy and litigation to challenge government actions, advocate for legal reforms, and defend the rights and interests of their members. They file lawsuits, submit amicus briefs, and participate in legal proceedings to challenge unconstitutional laws, regulatory overreach, or discriminatory practices. Legal advocacy serves as a tool for interest groups to protect civil liberties, promote social justice, and advance their policy agenda through the judicial system.</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interest groups play a vital role in the public policy process by representing diverse interests, promoting pluralism, and fostering democratic engagement. While interest groups may pursue their specific agendas, they also contribute to informed decision-making, public debate, and policy responsiveness by bringing attention to neglected issues, amplifying marginalized voices, and advocating for policy changes that serve the broader public interest. Effective policymaking requires dialogue, negotiation, and compromise among all stakeholders, including interest groups, to ensure that policies reflect the diverse interests and preferences of society while promoting the common good.</a:t>
            </a:r>
          </a:p>
          <a:p>
            <a:endParaRPr lang="en-IN" dirty="0"/>
          </a:p>
        </p:txBody>
      </p:sp>
    </p:spTree>
    <p:extLst>
      <p:ext uri="{BB962C8B-B14F-4D97-AF65-F5344CB8AC3E}">
        <p14:creationId xmlns:p14="http://schemas.microsoft.com/office/powerpoint/2010/main" val="9335088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6BC89-CEF3-A136-FA93-5A847C5B78C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Role of Citizens:</a:t>
            </a:r>
          </a:p>
        </p:txBody>
      </p:sp>
      <p:sp>
        <p:nvSpPr>
          <p:cNvPr id="3" name="Content Placeholder 2">
            <a:extLst>
              <a:ext uri="{FF2B5EF4-FFF2-40B4-BE49-F238E27FC236}">
                <a16:creationId xmlns:a16="http://schemas.microsoft.com/office/drawing/2014/main" id="{A1403CA8-048B-3CA3-CE35-26F9E7B894EA}"/>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Citizens play a crucial role in the public policy process as active participants, stakeholders, and beneficiaries of government decisions and actions. Their engagement and involvement contribute to democratic governance, policy responsiveness, and accountability. The role of citizens in the public policy process can be delineated across several key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Agenda Setting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Citizens play a role in setting the policy agenda by identifying and prioritizing issues of concern to them. Through various channels such as elections, public opinion polls, community forums, and social media, citizens express their preferences, voice their concerns, and advocate for policy changes on issues ranging from healthcare and education to environmental protection and social justice. Citizens' demands and preferences influence political discourse, shape policymakers' agendas, and drive the formulation of policy proposals.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Advocacy and Mobilization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Citizens engage in policy advocacy and mobilization efforts to influence government decisions, policies, and actions. They organize grassroots movements, advocacy campaigns, and protests to raise awareness, mobilize support, and pressure policymakers to address specific issues or concerns. Citizen advocacy groups, non-profit organizations, and community-based organizations serve as platforms for citizens to collaborate, coordinate, and amplify their voices in the policy process.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Participation in Democratic Processes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Citizens participate in democratic processes such as elections, referendums, and public consultations to elect representatives, express their preferences, and influence decision-making. By voting, citizens select leaders and policymakers who represent their interests and values, thereby shaping the composition and priorities of government. Public consultations and town hall meetings provide opportunities for citizens to engage directly with policymakers, provide input on policy proposals, and hold elected officials accountable for their actions.</a:t>
            </a:r>
          </a:p>
        </p:txBody>
      </p:sp>
    </p:spTree>
    <p:extLst>
      <p:ext uri="{BB962C8B-B14F-4D97-AF65-F5344CB8AC3E}">
        <p14:creationId xmlns:p14="http://schemas.microsoft.com/office/powerpoint/2010/main" val="42816029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1B2CA-D1C3-5A1A-9333-127AC2D622A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26D6752-9D18-74FD-A48A-353502760A87}"/>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4.Policy Feedback and Monitoring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Citizens provide feedback and monitor government actions, policies, and programs to ensure accountability, transparency, and responsiveness. They scrutinize government decisions, track policy implementation, and assess the impact of policies on their lives and communities. Through channels such as public hearings, petitions, complaints mechanisms, and watchdog organizations, citizens hold government officials accountable for their decisions, demand transparency, and advocate for policy changes that better serve the public interest.</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5.Public Education and Awareness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Citizens engage in public education and awareness-raising efforts to inform themselves and others about policy issues, government actions, and civic responsibilities. They participate in civic education programs, community workshops, and media campaigns to learn about governance processes, policy issues, and democratic rights. By raising awareness and promoting civic engagement, citizens empower themselves and others to participate meaningfully in the policy process and contribute to informed decision-making.</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6.Volunteerism and Community Engagement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Citizens contribute to the policy process through volunteerism, community service, and civic engagement activities that address local needs and promote social cohesion. They volunteer with non-profit organizations, community groups, and grassroots initiatives to address social, economic, and environmental challenges in their neighborhoods and communities. Citizen-led initiatives such as community gardens, neighborhood watch programs, and disaster relief efforts complement government policies and programs, enhancing resilience and social capital at the local level.</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citizens play a vital role in the public policy process as active participants, advocates, and monitors of government actions. Their engagement, feedback, and mobilization contribute to democratic governance, policy responsiveness, and accountability, ensuring that policies reflect the needs, preferences, and values of society. Effective policymaking requires meaningful citizen participation, transparency, and responsiveness from government institutions, fostering trust, legitimacy, and social cohesion in democratic societies.</a:t>
            </a:r>
          </a:p>
          <a:p>
            <a:endParaRPr lang="en-IN" dirty="0"/>
          </a:p>
        </p:txBody>
      </p:sp>
    </p:spTree>
    <p:extLst>
      <p:ext uri="{BB962C8B-B14F-4D97-AF65-F5344CB8AC3E}">
        <p14:creationId xmlns:p14="http://schemas.microsoft.com/office/powerpoint/2010/main" val="35564014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0EAB5-6EC1-6B58-2F52-7058010D9DBC}"/>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Role of NGOs:</a:t>
            </a:r>
          </a:p>
        </p:txBody>
      </p:sp>
      <p:sp>
        <p:nvSpPr>
          <p:cNvPr id="3" name="Content Placeholder 2">
            <a:extLst>
              <a:ext uri="{FF2B5EF4-FFF2-40B4-BE49-F238E27FC236}">
                <a16:creationId xmlns:a16="http://schemas.microsoft.com/office/drawing/2014/main" id="{42387912-B241-FB4A-FB5C-E80607FB6075}"/>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Non-governmental organizations (NGOs) play a significant role in the public policy process by advocating for policy changes, providing expertise and research, mobilizing communities, and promoting social justice and human rights. NGOs operate independently of government institutions and are often driven by a mission to address specific societal issues or promote the well-being of particular communities or causes. The role of NGOs in the public policy process can be delineated across several key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Advocacy and Lobbying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NGOs engage in policy advocacy and lobbying efforts to influence government decisions, policies, and regulations that affect their areas of focus. They conduct research, analyze data, and develop policy recommendations to address social, economic, and environmental challenges. Through advocacy campaigns, public awareness initiatives, and targeted lobbying efforts, NGOs seek to raise awareness, mobilize support, and influence policymakers to adopt policies that advance their objectives and promote the common good.</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Research and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NGOs conduct policy research, analysis, and expertise to inform decision-makers, policymakers, and the public about key issues and policy solutions. They produce reports, studies, and policy briefs on topics such as human rights, environmental protection, public health, education, and economic development. By providing evidence-based research and expert analysis, NGOs contribute to informed decision-making, shape policy debates, and advocate for evidence-based policy solutions.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Capacity Building and Technical Assistance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NGOs provide capacity building, technical assistance, and training to government agencies, civil society organizations, and community groups to strengthen their ability to engage in the policy process and implement effective solutions. They offer workshops, seminars, and skill-building programs on topics such as advocacy, community organizing, monitoring and evaluation, and project management. By building the capacity of stakeholders to participate in the policy process, NGOs empower communities to advocate for their rights and interests and contribute to policy development and implementation.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05755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3936B-2855-3846-8DFE-050C5EE4DE3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5054A75-8394-A38A-D34A-B05F377D2B74}"/>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4.Monitoring and Oversight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NGOs monitor government actions, policies, and programs to ensure accountability, transparency, and adherence to human rights standards and principles. They track government performance, assess policy outcomes, and document human rights violations, social injustices, and environmental abuses. Through mechanisms such as human rights reports, shadow reports to international bodies, and community-based monitoring initiatives, NGOs hold governments accountable for their actions, advocate for policy changes, and seek redress for affected communities.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5.Community Mobilization and Empowerment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NGOs mobilize communities, empower marginalized groups, and promote grassroots participation in the policy process. They work with local communities, indigenous peoples, women, youth, and other marginalized populations to raise awareness, build leadership skills, and advocate for their rights and interests. NGOs facilitate community meetings, organize protests, and support community-led initiatives to address local issues and influence decision-making at the grassroots level.</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6.Partnerships and Collaboration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NGOs form partnerships and collaborations with government agencies, international organizations, academic institutions, and other stakeholders to address complex societal challenges and advance shared policy goals. They participate in multi-stakeholder forums, working groups, and policy coalitions to foster collaboration, share resources, and leverage expertise for collective action. By building partnerships, NGOs amplify their impact, increase their influence, and promote cross-sectoral solutions to pressing policy issues.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NGOs play a vital role in the public policy process by providing expertise, advocacy, and mobilization to address societal issues, promote social justice, and advance human rights. Their contributions complement government efforts, enhance accountability, and foster democratic governance by amplifying the voices of marginalized groups, promoting transparency, and holding governments accountable for their actions. Effective policymaking requires meaningful engagement with civil society organizations, fostering collaboration, dialogue, and partnership to address complex challenges and promote inclusive and sustainable development.</a:t>
            </a:r>
          </a:p>
          <a:p>
            <a:endParaRPr lang="en-IN" dirty="0"/>
          </a:p>
        </p:txBody>
      </p:sp>
    </p:spTree>
    <p:extLst>
      <p:ext uri="{BB962C8B-B14F-4D97-AF65-F5344CB8AC3E}">
        <p14:creationId xmlns:p14="http://schemas.microsoft.com/office/powerpoint/2010/main" val="29430322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48DB3-9640-9707-8604-FCA901D63DBF}"/>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Role of Civil Society:</a:t>
            </a:r>
          </a:p>
        </p:txBody>
      </p:sp>
      <p:sp>
        <p:nvSpPr>
          <p:cNvPr id="3" name="Content Placeholder 2">
            <a:extLst>
              <a:ext uri="{FF2B5EF4-FFF2-40B4-BE49-F238E27FC236}">
                <a16:creationId xmlns:a16="http://schemas.microsoft.com/office/drawing/2014/main" id="{E772EFE4-403A-0337-DFC3-17CFE3FB3B54}"/>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Civil society, comprised of non-governmental organizations (NGOs), community groups, grassroots movements, advocacy organizations, and citizen-led initiatives, plays a crucial role in public policy formulation by representing diverse interests, fostering democratic participation, and promoting accountability and transparency in governance. The role of civil society in public policy formulation can be delineated across several key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Advocacy and Representation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Civil society organizations advocate for the interests, rights, and concerns of specific communities, marginalized groups, or causes in the policy process. They serve as intermediaries between citizens and policymakers, articulating their needs, preferences, and demands, and advocating for policy changes that address systemic injustices, social inequalities, or environmental degradation. Civil society organizations employ various advocacy tactics, such as lobbying, public campaigns, media outreach, and grassroots mobilization, to influence policy decisions and advance their objectives.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Research and Analysis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Civil society organizations conduct policy research, analysis, and expertise to inform decision-makers, policymakers, and the public about key issues, challenges, and policy solutions. They produce reports, studies, and policy briefs on topics such as human rights, social justice, environmental sustainability, public health, and economic development. By providing evidence-based research, expert analysis, and alternative policy proposals, civil society organizations contribute to informed decision-making, shape policy debates, and advocate for evidence-based policy solutions.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Public Education and Awareness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Civil society organizations engage in public education and awareness-raising efforts to inform citizens about policy issues, government actions, and civic responsibilities. They organize workshops, seminars, public forums, and media campaigns to raise awareness, disseminate information, and mobilize public support for specific policy objectives or social causes. Public education initiatives empower citizens to understand complex policy issues, participate in the policy process, and advocate for policies that reflect their values and priorities.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835859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C59B1-9179-2538-157C-D84B5836CC3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6A01539-65A8-2623-A25C-072DCEAC8298}"/>
              </a:ext>
            </a:extLst>
          </p:cNvPr>
          <p:cNvSpPr>
            <a:spLocks noGrp="1"/>
          </p:cNvSpPr>
          <p:nvPr>
            <p:ph idx="1"/>
          </p:nvPr>
        </p:nvSpPr>
        <p:spPr/>
        <p:txBody>
          <a:bodyPr>
            <a:normAutofit fontScale="55000" lnSpcReduction="20000"/>
          </a:bodyPr>
          <a:lstStyle/>
          <a:p>
            <a:pPr marL="0" indent="0" algn="just">
              <a:buNone/>
            </a:pPr>
            <a:r>
              <a:rPr lang="en-US" b="1" dirty="0">
                <a:solidFill>
                  <a:srgbClr val="0D0D0D"/>
                </a:solidFill>
                <a:highlight>
                  <a:srgbClr val="FFFFFF"/>
                </a:highlight>
                <a:latin typeface="Times New Roman" panose="02020603050405020304" pitchFamily="18" charset="0"/>
                <a:cs typeface="Times New Roman" panose="02020603050405020304" pitchFamily="18" charset="0"/>
              </a:rPr>
              <a:t>4.</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Community Mobilization and Empowerment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Civil society organizations mobilize communities, empower grassroots movements, and promote citizen participation in the policy process. They work with local communities, indigenous peoples, women, youth, and other marginalized populations to build leadership skills, organize collective action, and advocate for their rights and interests. Civil society organizations facilitate community meetings, organize protests, and support community-led initiatives to address local issues and influence decision-making at the grassroots level.</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5.Policy Dialogue and Deliberation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Civil society organizations facilitate policy dialogue, deliberation, and consensus-building among diverse stakeholders to develop inclusive and participatory policy solutions. They organize multi-stakeholder forums, working groups, and policy roundtables to bring together government officials, civil society representatives, academic experts, and community leaders to discuss policy issues, share perspectives, and explore common ground. Policy dialogue fosters collaboration, builds trust, and generates innovative policy ideas that reflect the needs and priorities of all stakeholders.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6.Monitoring and Oversight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Civil society organizations monitor government actions, policies, and programs to ensure accountability, transparency, and adherence to human rights standards and principles. They track government performance, assess policy outcomes, and document human rights violations, social injustices, and environmental abuses. Through mechanisms such as human rights reports, shadow reports to international bodies, and community-based monitoring initiatives, civil society organizations hold governments accountable for their actions, advocate for policy changes, and seek redress for affected communities.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civil society plays a vital role in public policy formulation by providing expertise, advocacy, and mobilization to address societal issues, promote social justice, and advance human rights. Their contributions complement government efforts, enhance accountability, and foster democratic governance by amplifying the voices of marginalized groups, promoting transparency, and holding governments accountable for their actions. Effective policymaking requires meaningful engagement with civil society organizations, fostering collaboration, dialogue, and partnership to address complex challenges and promote inclusive and sustainable development.</a:t>
            </a:r>
          </a:p>
          <a:p>
            <a:endParaRPr lang="en-IN" dirty="0"/>
          </a:p>
        </p:txBody>
      </p:sp>
    </p:spTree>
    <p:extLst>
      <p:ext uri="{BB962C8B-B14F-4D97-AF65-F5344CB8AC3E}">
        <p14:creationId xmlns:p14="http://schemas.microsoft.com/office/powerpoint/2010/main" val="2193357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5E5F7-C71E-C2E9-C84A-8768888FEAF0}"/>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Models and Approaches of Public Policy:</a:t>
            </a:r>
            <a:br>
              <a:rPr lang="en-IN" b="1" dirty="0">
                <a:latin typeface="Times New Roman" panose="02020603050405020304" pitchFamily="18" charset="0"/>
                <a:cs typeface="Times New Roman" panose="02020603050405020304" pitchFamily="18" charset="0"/>
              </a:rPr>
            </a:br>
            <a:r>
              <a:rPr lang="en-IN" b="1" dirty="0">
                <a:latin typeface="Times New Roman" panose="02020603050405020304" pitchFamily="18" charset="0"/>
                <a:cs typeface="Times New Roman" panose="02020603050405020304" pitchFamily="18" charset="0"/>
              </a:rPr>
              <a:t>Elite Theory:</a:t>
            </a:r>
          </a:p>
        </p:txBody>
      </p:sp>
      <p:sp>
        <p:nvSpPr>
          <p:cNvPr id="3" name="Content Placeholder 2">
            <a:extLst>
              <a:ext uri="{FF2B5EF4-FFF2-40B4-BE49-F238E27FC236}">
                <a16:creationId xmlns:a16="http://schemas.microsoft.com/office/drawing/2014/main" id="{EE5103E0-3D6E-C01F-609B-3922928F0140}"/>
              </a:ext>
            </a:extLst>
          </p:cNvPr>
          <p:cNvSpPr>
            <a:spLocks noGrp="1"/>
          </p:cNvSpPr>
          <p:nvPr>
            <p:ph idx="1"/>
          </p:nvPr>
        </p:nvSpPr>
        <p:spPr/>
        <p:txBody>
          <a:bodyPr>
            <a:normAutofit fontScale="85000" lnSpcReduction="1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The elite theory of public policy posits that power and influence in society are concentrated in the hands of a small, privileged elite. According to this perspective, public policies are largely shaped and implemented by this elite group, which may include political leaders, wealthy individuals, corporate executives, and other influential actors. Elite theorists argue that while democratic institutions may provide the appearance of political participation for the masses, in reality, decision-making power remains in the hands of a select few.</a:t>
            </a:r>
          </a:p>
          <a:p>
            <a:pPr algn="just"/>
            <a:r>
              <a:rPr lang="en-US" b="0" i="0" dirty="0">
                <a:solidFill>
                  <a:srgbClr val="0D0D0D"/>
                </a:solidFill>
                <a:effectLst/>
                <a:latin typeface="Times New Roman" panose="02020603050405020304" pitchFamily="18" charset="0"/>
                <a:cs typeface="Times New Roman" panose="02020603050405020304" pitchFamily="18" charset="0"/>
              </a:rPr>
              <a:t>One of the key contributors to elite theory is Vilfredo Pareto, an Italian sociologist and economist. Pareto observed that societies tend to be organized in a pyramid-like structure, with a small elite at the top wielding disproportionate influence over social and political affairs. He introduced the concept of the "circulation of elites," suggesting that while specific individuals within the elite may change over time, the overall concentration of power remains relatively stable.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67847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A1275-225F-E002-6484-693055083628}"/>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Role of International Organisations:</a:t>
            </a:r>
          </a:p>
        </p:txBody>
      </p:sp>
      <p:sp>
        <p:nvSpPr>
          <p:cNvPr id="3" name="Content Placeholder 2">
            <a:extLst>
              <a:ext uri="{FF2B5EF4-FFF2-40B4-BE49-F238E27FC236}">
                <a16:creationId xmlns:a16="http://schemas.microsoft.com/office/drawing/2014/main" id="{3DDD41CC-DAB9-6E73-3F57-080678A56837}"/>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International organizations (IOs) play a significant role in the public policy process by providing technical expertise, financial support, and policy guidance to governments, facilitating cooperation and coordination among member states, and addressing transnational challenges that require collective action. The role of international organizations in the public policy process can be delineated across several key functions: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Formulation and Technical Assistance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International organizations support policy formulation in member countries by providing technical expertise, data analysis, and policy advice on a wide range of issues, including economic development, public health, environmental sustainability, and human rights. They conduct research, gather data, and produce reports and policy briefs to inform decision-makers and policymakers about best practices, policy options, and evidence-based solutions. International organizations also offer technical assistance, capacity-building programs, and training to government officials, civil society organizations, and other stakeholders to strengthen their policymaking capacity and implement effective policies.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Norm Setting and Standards Development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International organizations develop norms, standards, and guidelines to guide policy development and promote international cooperation on various issues, such as trade, environmental protection, human rights, and public health. They convene member states, experts, and stakeholders to negotiate agreements, treaties, and conventions that establish common rules and principles for addressing global challenges. By setting standards and norms, international organizations help harmonize policies across countries, facilitate cooperation, and ensure consistency in approaches to shared problems.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Coordination and Collaboration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International organizations facilitate coordination and collaboration among member states, regional organizations, and other stakeholders to address complex policy challenges that require collective action. They serve as platforms for dialogue, negotiation, and cooperation, bringing together governments, civil society organizations, private sector actors, and academic institutions to exchange information, share experiences, and develop joint initiatives. Through forums such as conferences, summits, and working groups, international organizations foster partnerships and networks that promote cross-border cooperation and policy convergence.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35578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E2D8E-6BF9-4607-B48B-CC43943A608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2502B60-6675-2F68-A205-872F1D21F1AF}"/>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4.Resource Mobilization and Funding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International organizations mobilize financial resources and provide funding support to governments and non-state actors for policy implementation, capacity building, and project implementation. They administer funding mechanisms, grants, and loans to support development projects, humanitarian assistance, and infrastructure investments in member countries. International organizations also leverage private sector financing, philanthropic contributions, and innovative financing mechanisms to supplement public resources and support sustainable development initiatives.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5.Monitoring and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International organizations monitor policy implementation and evaluate the impact of policies and programs to assess progress towards agreed goals and objectives. They collect data, measure outcomes, and conduct assessments to track performance indicators, identify bottlenecks, and measure the effectiveness of policies in achieving desired outcomes. Monitoring and evaluation findings help governments and stakeholders make informed decisions, adjust policies as needed, and improve the efficiency and effectiveness of interventions.</a:t>
            </a:r>
          </a:p>
          <a:p>
            <a:pPr marL="0" indent="0" algn="just">
              <a:buNone/>
            </a:pPr>
            <a:r>
              <a:rPr lang="en-US" b="1" i="0">
                <a:solidFill>
                  <a:srgbClr val="0D0D0D"/>
                </a:solidFill>
                <a:effectLst/>
                <a:highlight>
                  <a:srgbClr val="FFFFFF"/>
                </a:highlight>
                <a:latin typeface="Times New Roman" panose="02020603050405020304" pitchFamily="18" charset="0"/>
                <a:cs typeface="Times New Roman" panose="02020603050405020304" pitchFamily="18" charset="0"/>
              </a:rPr>
              <a:t>6.Conflict </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Resolution and Peacebuilding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International organizations play a crucial role in conflict resolution, peacebuilding, and post-conflict reconstruction by facilitating negotiations, peacekeeping operations, and humanitarian assistance in conflict-affected areas. They mediate disputes, broker ceasefire agreements, and support peace processes to prevent and resolve conflicts. International organizations also provide humanitarian aid, refugee assistance, and development assistance to address the humanitarian consequences of conflict and promote stability and reconciliation in fragile and post-conflict settings.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international organizations play a vital role in the public policy process by providing expertise, policy guidance, and financial support to governments, fostering cooperation and coordination among member states, and addressing global challenges that require collective action. Their contributions complement national efforts, enhance policy coherence, and promote international cooperation, contributing to sustainable development, peace, and prosperity in an interconnected world. Effective policymaking requires collaboration, dialogue, and partnership among international organizations, governments, and stakeholders to address complex challenges and achieve common goals.</a:t>
            </a:r>
          </a:p>
          <a:p>
            <a:endParaRPr lang="en-IN" dirty="0"/>
          </a:p>
        </p:txBody>
      </p:sp>
    </p:spTree>
    <p:extLst>
      <p:ext uri="{BB962C8B-B14F-4D97-AF65-F5344CB8AC3E}">
        <p14:creationId xmlns:p14="http://schemas.microsoft.com/office/powerpoint/2010/main" val="9729393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15D2A-5DE1-3903-9477-AE6E6BF65902}"/>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Public Policies with reference to housing:</a:t>
            </a:r>
          </a:p>
        </p:txBody>
      </p:sp>
      <p:sp>
        <p:nvSpPr>
          <p:cNvPr id="3" name="Content Placeholder 2">
            <a:extLst>
              <a:ext uri="{FF2B5EF4-FFF2-40B4-BE49-F238E27FC236}">
                <a16:creationId xmlns:a16="http://schemas.microsoft.com/office/drawing/2014/main" id="{2EE3321C-BB99-F45B-9517-4672626285B2}"/>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Public policies on housing aim to ensure equitable access to safe, affordable, and adequate housing for all individuals and families. These policies encompass a range of initiatives addressing various aspects of housing, including affordability, availability, quality, and sustainability.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Affordable housing initiatives often involve subsidies, tax incentives, or grants to developers to encourage the construction of housing units accessible to low- and moderate-income households. Housing assistance programs provide direct support to individuals in need, such as rental assistance vouchers or housing subsidies.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Regulations and zoning laws govern the types and locations of housing developments, aiming to promote safety, regulate density, and prevent discrimination. Tenant protections ensure fair treatment and habitable living conditions for renters, including measures like rent control and eviction moratoriums.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Additionally, urban renewal projects seek to revitalize communities through new housing construction and infrastructure improvements, while sustainable housing initiatives promote energy efficiency and inclusive design principles.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International cooperation is increasingly important in addressing housing challenges on a global scale, with organizations working to foster collaboration and support sustainable urban development efforts worldwide. Effective housing policy requires a multifaceted approach that considers social, economic, and environmental factors to ensure housing security and promote thriving communities.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979583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0EB46-A338-37DB-D295-8CF0FAD83345}"/>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Global Perspective:</a:t>
            </a:r>
          </a:p>
        </p:txBody>
      </p:sp>
      <p:sp>
        <p:nvSpPr>
          <p:cNvPr id="3" name="Content Placeholder 2">
            <a:extLst>
              <a:ext uri="{FF2B5EF4-FFF2-40B4-BE49-F238E27FC236}">
                <a16:creationId xmlns:a16="http://schemas.microsoft.com/office/drawing/2014/main" id="{469F05FD-B0CE-57BA-CAE0-B05839359145}"/>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the global context, housing policies vary widely depending on the socio-economic conditions, political systems, and cultural norms of different countries. However, several key themes and challenges emerge in the realm of housing policy on a global scale.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Housing Affordability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Affordable housing is a pressing issue in many parts of the world, particularly in rapidly urbanizing areas where demand outstrips supply. Governments implement various strategies to address affordability, including subsidies, tax incentives, and public-private partnerships to increase the supply of affordable housing units. International organizations such as the United Nations (UN) and the World Bank often provide support and guidance to countries seeking to improve housing affordability through policy reforms and financial assistance.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Informal Settlements and Slums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Informal settlements and slums are prevalent in many developing countries, where a significant portion of the population lacks access to formal housing. Governments and international organizations work to upgrade informal settlements through infrastructure improvements, land tenure regularization, and social programs aimed at improving living conditions and integrating informal settlements into urban planning processes.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Homelessness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Homelessness is a complex issue with economic, social, and health dimensions. Policies to address homelessness often involve a combination of housing provision, supportive services, and poverty alleviation measures. Housing First approaches, which prioritize providing stable housing as a first step toward addressing other needs, have gained traction globally as an effective strategy for reducing homelessness.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9747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5C8CD-A7FA-BF5D-D080-BEE3146E6D2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91D377F-AAC2-99BB-C247-759FFCE91004}"/>
              </a:ext>
            </a:extLst>
          </p:cNvPr>
          <p:cNvSpPr>
            <a:spLocks noGrp="1"/>
          </p:cNvSpPr>
          <p:nvPr>
            <p:ph idx="1"/>
          </p:nvPr>
        </p:nvSpPr>
        <p:spPr/>
        <p:txBody>
          <a:bodyPr>
            <a:normAutofit fontScale="62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4.Sustainable Housing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Sustainable housing practices are increasingly prioritized in the face of environmental challenges such as climate change and resource scarcity. Governments enact regulations and incentives to promote energy-efficient building standards, green infrastructure, and renewable energy integration in housing developments. International agreements like the Paris Agreement underscore the importance of sustainable urban development and housing in mitigating climate change.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5.Housing Rights and Social Justice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right to adequate housing is recognized as a fundamental human right by international law. Governments are obligated to ensure access to housing without discrimination and to address systemic inequalities that contribute to housing insecurity. Advocacy groups and civil society organizations play a crucial role in holding governments accountable for fulfilling housing rights obligations.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6.International Cooperation and Development Assistance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Global cooperation and development assistance play a vital role in supporting housing initiatives in low- and middle-income countries. International organizations such as the UN-Habitat and bilateral aid agencies provide technical assistance, capacity-building, and financial resources to strengthen housing policy frameworks and improve housing conditions in marginalized communities.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housing policies in the global scenario are diverse and multifaceted, reflecting the complex interplay of socio-economic factors and political priorities. Addressing housing challenges requires a coordinated effort involving governments, international organizations, civil society, and the private sector to ensure that housing is accessible, affordable, sustainable, and equitable for all.</a:t>
            </a:r>
          </a:p>
          <a:p>
            <a:endParaRPr lang="en-IN" dirty="0"/>
          </a:p>
        </p:txBody>
      </p:sp>
    </p:spTree>
    <p:extLst>
      <p:ext uri="{BB962C8B-B14F-4D97-AF65-F5344CB8AC3E}">
        <p14:creationId xmlns:p14="http://schemas.microsoft.com/office/powerpoint/2010/main" val="8754452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84E4-584D-8AC5-A9C3-B4882C938D96}"/>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Indian Perspective</a:t>
            </a:r>
          </a:p>
        </p:txBody>
      </p:sp>
      <p:sp>
        <p:nvSpPr>
          <p:cNvPr id="3" name="Content Placeholder 2">
            <a:extLst>
              <a:ext uri="{FF2B5EF4-FFF2-40B4-BE49-F238E27FC236}">
                <a16:creationId xmlns:a16="http://schemas.microsoft.com/office/drawing/2014/main" id="{279D2874-D586-9760-63B5-380DAE1F8F79}"/>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India, housing policies are crucial due to the country's diverse socio-economic landscape, rapid urbanization, and significant housing deficits. Several key policies and initiatives have been implemented to address housing challenges and improve housing access for all citizens: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Pradhan Mantri </a:t>
            </a:r>
            <a:r>
              <a:rPr lang="en-US" b="1" i="0" dirty="0" err="1">
                <a:solidFill>
                  <a:srgbClr val="0D0D0D"/>
                </a:solidFill>
                <a:effectLst/>
                <a:highlight>
                  <a:srgbClr val="FFFFFF"/>
                </a:highlight>
                <a:latin typeface="Times New Roman" panose="02020603050405020304" pitchFamily="18" charset="0"/>
                <a:cs typeface="Times New Roman" panose="02020603050405020304" pitchFamily="18" charset="0"/>
              </a:rPr>
              <a:t>Awas</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 Yojana (PMAY)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Launched in 2015, PMAY is one of the flagship housing schemes aimed at providing affordable housing to the urban and rural poor. The program has various components, including the Credit-Linked Subsidy Scheme (CLSS), which provides interest subsidies on home loans for economically weaker sections and low-income groups.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Housing for All by 2022</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This ambitious initiative seeks to ensure that every citizen has a home by 2022, the 75th year of India's independence. It encompasses various schemes and strategies, including subsidies, incentives for affordable housing development, and slum rehabilitation projects.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Smart Cities Mission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Smart Cities Mission aims to develop 100 smart cities across India with modern infrastructure, including affordable housing solutions. The mission emphasizes sustainable urban development and livability, integrating housing with amenities such as transportation, healthcare, and education.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Rural Housing Schemes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Several rural housing schemes, such as the Indira </a:t>
            </a:r>
            <a:r>
              <a:rPr lang="en-US" b="0" i="0" dirty="0" err="1">
                <a:solidFill>
                  <a:srgbClr val="0D0D0D"/>
                </a:solidFill>
                <a:effectLst/>
                <a:highlight>
                  <a:srgbClr val="FFFFFF"/>
                </a:highlight>
                <a:latin typeface="Times New Roman" panose="02020603050405020304" pitchFamily="18" charset="0"/>
                <a:cs typeface="Times New Roman" panose="02020603050405020304" pitchFamily="18" charset="0"/>
              </a:rPr>
              <a:t>Awaas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Yojana (IAY) and the Pradhan Mantri </a:t>
            </a:r>
            <a:r>
              <a:rPr lang="en-US" b="0" i="0" dirty="0" err="1">
                <a:solidFill>
                  <a:srgbClr val="0D0D0D"/>
                </a:solidFill>
                <a:effectLst/>
                <a:highlight>
                  <a:srgbClr val="FFFFFF"/>
                </a:highlight>
                <a:latin typeface="Times New Roman" panose="02020603050405020304" pitchFamily="18" charset="0"/>
                <a:cs typeface="Times New Roman" panose="02020603050405020304" pitchFamily="18" charset="0"/>
              </a:rPr>
              <a:t>Awaas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Yojana - Gramin (PMAY-G), focus on providing housing assistance to marginalized rural populations. These schemes prioritize vulnerable groups, including Scheduled Castes, Scheduled Tribes, and women-headed households.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77439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E3F90-CBFE-2800-9531-AC9D1077FEC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506CCE2-830D-2F2F-97C5-5EEE53349941}"/>
              </a:ext>
            </a:extLst>
          </p:cNvPr>
          <p:cNvSpPr>
            <a:spLocks noGrp="1"/>
          </p:cNvSpPr>
          <p:nvPr>
            <p:ph idx="1"/>
          </p:nvPr>
        </p:nvSpPr>
        <p:spPr/>
        <p:txBody>
          <a:bodyPr>
            <a:normAutofit fontScale="70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5.Land Acquisition and Rehabilitation Policies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Land acquisition and rehabilitation policies play a crucial role in facilitating housing development. The Right to Fair Compensation and Transparency in Land Acquisition, Rehabilitation, and Resettlement Act, 2013, lays down the framework for fair compensation, rehabilitation, and resettlement of affected persons due to land acquisition for housing and infrastructure projects.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6.Public-Private Partnerships (PPPs)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government encourages PPPs to address housing shortages and promote affordable housing development. PPP models involve collaboration between the government and private developers to leverage resources, expertise, and innovation in housing construction and delivery.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7.Slum Rehabilitation and Upgradation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Slum rehabilitation and upgradation programs aim to improve living conditions in informal settlements by providing basic infrastructure, housing upgrades, and tenure regularization. These initiatives seek to integrate slum dwellers into the formal urban fabric while addressing their housing needs.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8.Housing Finance and Mortgage Policies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Government policies and initiatives promote access to housing finance for low- and middle-income households through measures such as interest rate subsidies, refinancing facilities, and priority sector lending requirements for banks.</a:t>
            </a:r>
          </a:p>
          <a:p>
            <a:endParaRPr lang="en-IN" dirty="0"/>
          </a:p>
        </p:txBody>
      </p:sp>
    </p:spTree>
    <p:extLst>
      <p:ext uri="{BB962C8B-B14F-4D97-AF65-F5344CB8AC3E}">
        <p14:creationId xmlns:p14="http://schemas.microsoft.com/office/powerpoint/2010/main" val="333437006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B13D2-91C1-684D-9D78-C11FBA253FA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6629619-935C-BCD4-A0D4-9FE5FB8F26C7}"/>
              </a:ext>
            </a:extLst>
          </p:cNvPr>
          <p:cNvSpPr>
            <a:spLocks noGrp="1"/>
          </p:cNvSpPr>
          <p:nvPr>
            <p:ph idx="1"/>
          </p:nvPr>
        </p:nvSpPr>
        <p:spPr/>
        <p:txBody>
          <a:bodyPr>
            <a:normAutofit fontScale="92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9. Housing Rights and Social Justice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Right to Shelter is recognized as a fundamental right under Article 21 of the Indian Constitution, and the government is committed to ensuring housing security for all citizens, particularly vulnerable and marginalized groups.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10. Sustainable Housing Practices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Sustainable housing practices are gaining prominence in India, with initiatives focusing on energy efficiency, green building standards, and environmentally friendly construction materials to mitigate environmental impact and promote long-term sustainability.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housing policies in India encompass a wide range of initiatives aimed at addressing housing shortages, improving affordability, and ensuring housing security for all citizens. These policies reflect the government's commitment to inclusive and sustainable urban development while addressing the diverse housing needs of India's population.</a:t>
            </a:r>
          </a:p>
          <a:p>
            <a:endParaRPr lang="en-IN" dirty="0"/>
          </a:p>
        </p:txBody>
      </p:sp>
    </p:spTree>
    <p:extLst>
      <p:ext uri="{BB962C8B-B14F-4D97-AF65-F5344CB8AC3E}">
        <p14:creationId xmlns:p14="http://schemas.microsoft.com/office/powerpoint/2010/main" val="26354427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9545C-1422-BB36-EEB9-B1D244462115}"/>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III</a:t>
            </a:r>
          </a:p>
        </p:txBody>
      </p:sp>
    </p:spTree>
    <p:extLst>
      <p:ext uri="{BB962C8B-B14F-4D97-AF65-F5344CB8AC3E}">
        <p14:creationId xmlns:p14="http://schemas.microsoft.com/office/powerpoint/2010/main" val="28045246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F02FF-31FB-E1F3-2920-C5F02134750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Implementation of Public Policy:</a:t>
            </a:r>
          </a:p>
        </p:txBody>
      </p:sp>
      <p:sp>
        <p:nvSpPr>
          <p:cNvPr id="3" name="Content Placeholder 2">
            <a:extLst>
              <a:ext uri="{FF2B5EF4-FFF2-40B4-BE49-F238E27FC236}">
                <a16:creationId xmlns:a16="http://schemas.microsoft.com/office/drawing/2014/main" id="{0AC02876-86E9-BA93-FDDF-E5B4F1302EC9}"/>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implementation of public policy represents the crucial stage where policies are translated from plans and intentions into concrete actions and outcomes. It involves the execution of policy decisions, allocation of resources, and the delivery of services by government agencies and other relevant stakeholders. Implementation is a complex and dynamic process influenced by various factors, including institutional capacity, administrative procedures, stakeholder interests, and external environments.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This stage of the policy process is characterized by the need for effective coordination, management, and monitoring to ensure that policies are implemented efficiently, equitably, and in line with intended objectives. Implementation often involves multiple actors, including government agencies, non-governmental organizations, private sector entities, and civil society groups, each with distinct roles, responsibilities, and interests.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Despite the importance of implementation, it is often fraught with challenges such as resource constraints, bureaucratic inertia, stakeholder resistance, and unforeseen obstacles. Therefore, understanding the dynamics of policy implementation and addressing potential barriers are essential for achieving policy success and realizing desired outcomes. Effective implementation requires strategic planning, stakeholder engagement, adaptive management, and continuous evaluation to ensure that policies are effectively implemented and produce intended results.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8390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8316FE-79F0-3F14-2D30-BA575CD72034}"/>
              </a:ext>
            </a:extLst>
          </p:cNvPr>
          <p:cNvSpPr>
            <a:spLocks noGrp="1"/>
          </p:cNvSpPr>
          <p:nvPr>
            <p:ph idx="1"/>
          </p:nvPr>
        </p:nvSpPr>
        <p:spPr/>
        <p:txBody>
          <a:bodyPr>
            <a:normAutofit fontScale="77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Another influential thinker in the realm of elite theory is C. Wright Mills, an American sociologist. In his seminal work "The Power Elite," Mills argued that power in modern societies is concentrated in the hands of a tripartite elite composed of political, economic, and military leaders. He contended that these elites interlock and collaborate to shape public policy in ways that serve their own interests, often at the expense of the broader population.</a:t>
            </a:r>
          </a:p>
          <a:p>
            <a:pPr algn="just"/>
            <a:r>
              <a:rPr lang="en-US" b="0" i="0" dirty="0">
                <a:solidFill>
                  <a:srgbClr val="0D0D0D"/>
                </a:solidFill>
                <a:effectLst/>
                <a:latin typeface="Times New Roman" panose="02020603050405020304" pitchFamily="18" charset="0"/>
                <a:cs typeface="Times New Roman" panose="02020603050405020304" pitchFamily="18" charset="0"/>
              </a:rPr>
              <a:t>Robert Michels, a German-Italian sociologist, made significant contributions to elite theory with his concept of the "iron law of oligarchy." Michels argued that even in ostensibly democratic organizations, such as political parties or labor unions, power tends to become concentrated in the hands of a small group of leaders. This oligarchical tendency, according to Michels, is inherent in the nature of social organization and poses a challenge to genuine democratic governance.</a:t>
            </a:r>
          </a:p>
          <a:p>
            <a:pPr algn="just"/>
            <a:r>
              <a:rPr lang="en-US" b="0" i="0" dirty="0">
                <a:solidFill>
                  <a:srgbClr val="0D0D0D"/>
                </a:solidFill>
                <a:effectLst/>
                <a:latin typeface="Times New Roman" panose="02020603050405020304" pitchFamily="18" charset="0"/>
                <a:cs typeface="Times New Roman" panose="02020603050405020304" pitchFamily="18" charset="0"/>
              </a:rPr>
              <a:t>Elite theory highlights the role of power dynamics and social inequality in shaping public policy outcomes. By focusing on the influence of elite groups, proponents of this perspective seek to uncover the underlying forces driving policy decisions and to question the extent to which democratic ideals are realized in practice.</a:t>
            </a:r>
          </a:p>
          <a:p>
            <a:endParaRPr lang="en-IN" dirty="0"/>
          </a:p>
        </p:txBody>
      </p:sp>
    </p:spTree>
    <p:extLst>
      <p:ext uri="{BB962C8B-B14F-4D97-AF65-F5344CB8AC3E}">
        <p14:creationId xmlns:p14="http://schemas.microsoft.com/office/powerpoint/2010/main" val="253449486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393A-E2D8-BEE8-94B7-B356667A8AB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Types:</a:t>
            </a:r>
          </a:p>
        </p:txBody>
      </p:sp>
      <p:sp>
        <p:nvSpPr>
          <p:cNvPr id="3" name="Content Placeholder 2">
            <a:extLst>
              <a:ext uri="{FF2B5EF4-FFF2-40B4-BE49-F238E27FC236}">
                <a16:creationId xmlns:a16="http://schemas.microsoft.com/office/drawing/2014/main" id="{20CFC5AA-94CD-503B-D790-8942021DCEC1}"/>
              </a:ext>
            </a:extLst>
          </p:cNvPr>
          <p:cNvSpPr>
            <a:spLocks noGrp="1"/>
          </p:cNvSpPr>
          <p:nvPr>
            <p:ph idx="1"/>
          </p:nvPr>
        </p:nvSpPr>
        <p:spPr/>
        <p:txBody>
          <a:bodyPr>
            <a:normAutofit fontScale="55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Public policy implementation can take various forms, each with its own characteristics, advantages, and challenges. These types of implementation methods are often influenced by factors such as the nature of the policy, the context in which it is being implemented, and the goals it aims to achieve. Here are some common types of public policy implementation: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Hierarchical or Bureaucratic Implementation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 hierarchical or bureaucratic implementation, government agencies or departments are primarily responsible for implementing policies. This top-down approach involves centralized decision-making, clear lines of authority, and standardized procedures for policy implementation. Bureaucratic implementation ensures uniformity and consistency in the application of policies but may be slow to adapt to changing circumstances and less responsive to local needs and preferences.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Decentralized or Devolved Implementation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Decentralized or devolved implementation involves delegating authority and decision-making powers to lower levels of government, subnational entities, or local communities. This approach aims to enhance local autonomy, promote participatory governance, and tailor policies to local contexts and needs. Decentralized implementation allows for greater flexibility and responsiveness but may lead to variations in policy implementation across different jurisdictions and challenges in coordination and oversight.</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Contracting Out or Outsourcing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Contracting out or outsourcing involves engaging private sector entities, non-profit organizations, or other third-party providers to deliver public services or implement specific policy initiatives on behalf of the government. This approach leverages external expertise, resources, and efficiency to achieve policy objectives while allowing governments to focus on core functions. Contracting out can improve service delivery and innovation but may raise concerns about accountability, transparency, and the loss of direct control over policy implementation.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08936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324AD-338C-2B66-86F8-54756FC2D51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F072BA5-FA83-62F5-667C-0CEEBF0C16D2}"/>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4.Partnerships and Collaborative Governance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Partnerships and collaborative governance involve forming alliances, networks, or coalitions among government agencies, non-governmental organizations, community groups, and other stakeholders to address complex policy challenges collectively. This approach fosters shared decision-making, joint problem-solving, and mutual accountability among diverse stakeholders. Partnerships promote inclusivity, innovation, and resource mobilization but require effective coordination, trust-building, and conflict resolution mechanisms to succeed.</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5.Regulatory or Command-and-Control Implementation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Regulatory or command-and-control implementation relies on rules, regulations, and enforcement mechanisms to compel compliance with policy objectives. This approach involves setting standards, issuing permits, and imposing sanctions to regulate behavior and achieve desired outcomes. Regulatory implementation provides clear guidance and ensures compliance but may be burdensome, costly, and prone to unintended consequences if not effectively enforced.</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6.Incentive-Based Implementation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Incentive-based implementation uses positive or negative incentives to encourage desired behaviors or outcomes among individuals, organizations, or communities. This approach includes measures such as subsidies, tax incentives, grants, or performance-based contracts to incentivize compliance, innovation, and participation. Incentive-based implementation promotes flexibility, creativity, and stakeholder engagement but requires careful design, monitoring, and evaluation to ensure effectiveness and prevent unintended consequences.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7.Informational or Nudge Implementation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Informational or nudge implementation relies on providing information, feedback, or nudges to influence behavior and decision-making without resorting to coercion or incentives. This approach leverages insights from behavioral economics and psychology to shape choices, preferences, and actions in line with policy goals. Informational implementation is low-cost, non-intrusive, and often effective in influencing behavior change but may require sustained communication efforts and tailored messaging to achieve desired outcomes.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Each type of public policy implementation has its strengths and weaknesses, and the choice of implementation method depends on the specific context, goals, and constraints of the policy. Effective policy implementation requires careful planning, stakeholder engagement, adaptive management, and continuous evaluation to ensure that policies are effectively implemented and produce desired outcomes.</a:t>
            </a:r>
          </a:p>
          <a:p>
            <a:endParaRPr lang="en-IN" dirty="0"/>
          </a:p>
        </p:txBody>
      </p:sp>
    </p:spTree>
    <p:extLst>
      <p:ext uri="{BB962C8B-B14F-4D97-AF65-F5344CB8AC3E}">
        <p14:creationId xmlns:p14="http://schemas.microsoft.com/office/powerpoint/2010/main" val="31862972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254A0-A97B-1053-4961-81197C2EE67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Techniques:</a:t>
            </a:r>
          </a:p>
        </p:txBody>
      </p:sp>
      <p:sp>
        <p:nvSpPr>
          <p:cNvPr id="3" name="Content Placeholder 2">
            <a:extLst>
              <a:ext uri="{FF2B5EF4-FFF2-40B4-BE49-F238E27FC236}">
                <a16:creationId xmlns:a16="http://schemas.microsoft.com/office/drawing/2014/main" id="{BC96C9F7-0D79-82B8-FA12-D0618F67911F}"/>
              </a:ext>
            </a:extLst>
          </p:cNvPr>
          <p:cNvSpPr>
            <a:spLocks noGrp="1"/>
          </p:cNvSpPr>
          <p:nvPr>
            <p:ph idx="1"/>
          </p:nvPr>
        </p:nvSpPr>
        <p:spPr/>
        <p:txBody>
          <a:bodyPr>
            <a:normAutofit fontScale="4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Implementation techniques encompass a range of strategies and approaches employed to translate policy goals into action, achieve desired outcomes, and address challenges encountered during the implementation process. These techniques are essential for ensuring effective policy implementation and maximizing the impact of policies on society. Here are some common techniques of implementation: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Capacity Building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Capacity building involves strengthening the knowledge, skills, and resources of individuals, organizations, and institutions involved in policy implementation. This technique includes training programs, skill development workshops, and technical assistance aimed at enhancing the capacity of government officials, civil servants, and stakeholders to effectively execute their roles and responsibilities. Capacity building fosters competence, professionalism, and innovation in policy implementation, improving the quality and efficiency of services delivered.</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Stakeholder Engagement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Stakeholder engagement entails involving relevant stakeholders, including government agencies, non-governmental organizations, community groups, and the private sector, in the policy implementation process. This technique promotes inclusivity, transparency, and ownership of policies, ensuring that diverse perspectives, interests, and expertise are considered in decision-making. Stakeholder engagement fosters collaboration, trust-building, and shared accountability, leading to more informed and sustainable policy outcomes.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Pilot Projects and Demonstrations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Pilot projects and demonstrations involve testing policy interventions on a small scale before full-scale implementation. This technique allows policymakers to assess the feasibility, effectiveness, and potential impacts of policies in real-world settings, identify implementation challenges, and refine strategies accordingly. Pilot projects provide valuable insights, generate evidence, and build momentum for broader policy adoption, increasing the likelihood of successful implementation.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Policy Experimentation and Learning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experimentation involves adopting a flexible and adaptive approach to policy implementation, allowing for experimentation, innovation, and learning from both successes and failures. This technique encourages policymakers to test different approaches, evaluate results, and adjust strategies based on empirical evidence and feedback. Policy experimentation fosters a culture of learning, continuous improvement, and innovation in policy implementation, enabling policymakers to refine interventions and achieve better outcomes over time.</a:t>
            </a:r>
          </a:p>
        </p:txBody>
      </p:sp>
    </p:spTree>
    <p:extLst>
      <p:ext uri="{BB962C8B-B14F-4D97-AF65-F5344CB8AC3E}">
        <p14:creationId xmlns:p14="http://schemas.microsoft.com/office/powerpoint/2010/main" val="419460312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B75E8-9825-6EC7-5020-CF9B2A5A6C9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9F01FB8-D6C7-FE81-51CF-A3DC6FE022AA}"/>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5.Monitoring and Evaluation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Monitoring and evaluation (M&amp;E) involves systematically tracking the implementation of policies, assessing progress towards objectives, and evaluating outcomes and impacts. This technique includes collecting data, measuring performance indicators, and conducting assessments to determine the effectiveness, efficiency, and relevance of policies in achieving desired outcomes. M&amp;E provides policymakers with actionable insights, identifies areas for improvement, and informs evidence-based decision-making throughout the policy cycle.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6.Regulatory Impact Assessment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Regulatory impact assessment (RIA) involves evaluating the potential costs, benefits, and impacts of proposed regulations or policy changes before they are implemented. This technique assesses the economic, social, environmental, and administrative implications of policies, helping policymakers make informed decisions, prioritize interventions, and mitigate unintended consequences. RIA promotes evidence-based policymaking, stakeholder consultation, and transparency in decision-making, enhancing the quality and legitimacy of policies.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7.Public-Private Partnerships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Public-private partnerships (PPPs) involve collaboration between government agencies and private sector entities to deliver public services, infrastructure, or policy initiatives. This technique leverages the expertise, resources, and innovation of the private sector to address complex societal challenges and achieve policy objectives. PPPs promote efficiency, innovation, and risk-sharing in policy implementation, while ensuring accountability, transparency, and public oversight.</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8.Performance Management and Accountability Mechanisms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Performance management involves setting clear goals, targets, and performance indicators for policy implementation and establishing accountability mechanisms to track progress and hold stakeholders accountable for results. This technique includes performance contracts, outcome-based budgeting, and performance-based incentives to align incentives, promote accountability, and improve performance in policy implementation.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effective policy implementation requires a combination of these techniques tailored to the specific context, objectives, and challenges of each policy initiative. By employing capacity building, stakeholder engagement, pilot projects, policy experimentation, monitoring and evaluation, regulatory impact assessment, public-private partnerships, and performance management, policymakers can enhance the likelihood of successful policy implementation, achieve desired outcomes, and address complex societal challenges more effectively.</a:t>
            </a:r>
          </a:p>
          <a:p>
            <a:endParaRPr lang="en-IN" dirty="0"/>
          </a:p>
        </p:txBody>
      </p:sp>
    </p:spTree>
    <p:extLst>
      <p:ext uri="{BB962C8B-B14F-4D97-AF65-F5344CB8AC3E}">
        <p14:creationId xmlns:p14="http://schemas.microsoft.com/office/powerpoint/2010/main" val="208130544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28EB3-12B6-9657-D160-63B35F552280}"/>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Problems for successful implementation:</a:t>
            </a:r>
          </a:p>
        </p:txBody>
      </p:sp>
      <p:sp>
        <p:nvSpPr>
          <p:cNvPr id="3" name="Content Placeholder 2">
            <a:extLst>
              <a:ext uri="{FF2B5EF4-FFF2-40B4-BE49-F238E27FC236}">
                <a16:creationId xmlns:a16="http://schemas.microsoft.com/office/drawing/2014/main" id="{CAC722FA-6C14-4756-020F-99D114D926F7}"/>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Successful implementation of public policies is often hindered by various challenges and obstacles that can arise at different stages of the implementation process. Identifying and addressing these problems is essential for ensuring that policies achieve their intended objectives and produce meaningful outcomes. Some common problems for successful implementation include: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Lack of Resources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Resource constraints, including inadequate funding, staffing, and infrastructure, can impede successful policy implementation. Insufficient resources may limit the capacity of government agencies and stakeholders to effectively execute policy initiatives, deliver services, and address emerging needs. Lack of financial resources, in particular, can lead to delays, compromises in quality, and inequitable distribution of services, undermining the effectiveness and sustainability of policies.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Bureaucratic Inertia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Bureaucratic inertia refers to the resistance to change and the slow pace of decision-making and action within government agencies. Complex administrative procedures, rigid hierarchical structures, and risk-averse organizational cultures can impede responsiveness, innovation, and adaptability in policy implementation. Bureaucratic inertia may result in delays, inefficiencies, and missed opportunities for addressing pressing societal challenges and meeting evolving needs.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Stakeholder Resistance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Stakeholder resistance, including opposition from interest groups, political actors, and affected parties, can pose significant barriers to successful policy implementation. Resistance may stem from divergent interests, conflicting values, or concerns about the distribution of costs and benefits associated with policy changes. Addressing stakeholder resistance requires effective communication, stakeholder engagement, and negotiation to build consensus, mitigate opposition, and secure buy-in for policy initiatives.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Complexity and Interconnectedness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addressing complex societal challenges often involve multiple stakeholders, sectors, and interrelated issues, increasing the complexity of implementation. Interconnectedness between policy domains, overlapping jurisdictions, and competing priorities can create coordination challenges, jurisdictional disputes, and policy conflicts that hinder implementation efforts. Managing complexity requires cross-sectoral collaboration, integrated approaches, and adaptive governance mechanisms to address interconnected challenges effectively.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79963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0C3A2-07A1-D487-C08A-9822D8449D6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F1A974D-BC8C-9C6B-DE6A-04B8A8092367}"/>
              </a:ext>
            </a:extLst>
          </p:cNvPr>
          <p:cNvSpPr>
            <a:spLocks noGrp="1"/>
          </p:cNvSpPr>
          <p:nvPr>
            <p:ph idx="1"/>
          </p:nvPr>
        </p:nvSpPr>
        <p:spPr/>
        <p:txBody>
          <a:bodyPr>
            <a:normAutofit fontScale="47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5.Policy Design and Formulation Issues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Poorly designed policies, including ambiguous objectives, unrealistic timelines, and conflicting provisions, can undermine implementation efforts from the outset. Policy design flaws may lead to confusion, misinterpretation, and implementation gaps, limiting the effectiveness and legitimacy of policies. Addressing policy design issues requires thorough analysis, stakeholder consultation, and iterative refinement to ensure that policies are clear, coherent, and feasible for implementation.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6.Lack of Stakeholder Engagement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Inadequate stakeholder engagement and participation in the policy process can result in policies that do not reflect the needs, preferences, and priorities of affected communities and stakeholders. Excluding key stakeholders from decision-making, failing to solicit input and feedback, or ignoring local knowledge and expertise can lead to policy initiatives that are disconnected from reality and lack legitimacy and public support. Meaningful stakeholder engagement requires transparency, inclusivity, and responsiveness to ensure that policies are informed by diverse perspectives and grounded in local contexts.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7.External Factors and Unforeseen Events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External factors such as economic downturns, natural disasters, or global crises can disrupt policy implementation and undermine efforts to achieve intended outcomes. Unforeseen events may require policy adjustments, reallocation of resources, and crisis management strategies to address emergent challenges and maintain continuity in service delivery. Building resilience and adaptive capacity into policy frameworks can help governments respond effectively to unexpected disruptions and ensure continuity in implementation efforts.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8.Policy Capture and Corruption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Policy capture, wherein vested interests exert undue influence over policy decisions and implementation processes, can lead to policies that serve narrow interests at the expense of the public good. Corruption, including bribery, embezzlement, and nepotism, can undermine transparency, accountability, and trust in government institutions, compromising the integrity and effectiveness of policy implementation. Combatting policy capture and corruption requires robust anti-corruption measures, transparency mechanisms, and accountability frameworks to safeguard the integrity of the policy process.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Addressing these challenges requires proactive measures, including adequate resource allocation, organizational reform, stakeholder engagement, capacity building, and adaptive governance strategies. By recognizing and mitigating barriers to successful implementation, policymakers can enhance the likelihood of achieving policy objectives and producing positive outcomes for society.</a:t>
            </a:r>
          </a:p>
          <a:p>
            <a:endParaRPr lang="en-IN" dirty="0"/>
          </a:p>
        </p:txBody>
      </p:sp>
    </p:spTree>
    <p:extLst>
      <p:ext uri="{BB962C8B-B14F-4D97-AF65-F5344CB8AC3E}">
        <p14:creationId xmlns:p14="http://schemas.microsoft.com/office/powerpoint/2010/main" val="144699021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8C4EA-438C-2B39-68D2-E8700CA400FF}"/>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Conditions for successful implementation</a:t>
            </a:r>
          </a:p>
        </p:txBody>
      </p:sp>
      <p:sp>
        <p:nvSpPr>
          <p:cNvPr id="3" name="Content Placeholder 2">
            <a:extLst>
              <a:ext uri="{FF2B5EF4-FFF2-40B4-BE49-F238E27FC236}">
                <a16:creationId xmlns:a16="http://schemas.microsoft.com/office/drawing/2014/main" id="{C0376A41-AA99-10BE-2FAF-6DAFF877C50A}"/>
              </a:ext>
            </a:extLst>
          </p:cNvPr>
          <p:cNvSpPr>
            <a:spLocks noGrp="1"/>
          </p:cNvSpPr>
          <p:nvPr>
            <p:ph idx="1"/>
          </p:nvPr>
        </p:nvSpPr>
        <p:spPr/>
        <p:txBody>
          <a:bodyPr>
            <a:normAutofit fontScale="4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Successful implementation of public policy requires careful planning, strategic management, and the creation of conducive conditions that facilitate effective execution and achievement of policy objectives. Several key conditions contribute to the success of policy implementation: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Clear Objectives and Targets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must have clearly defined objectives, targets, and measurable indicators to guide implementation efforts and assess progress towards desired outcomes. Clear objectives provide a shared vision and direction for stakeholders, ensuring alignment of efforts and resources towards common goals.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Political Will and Leadership Commitment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Political will and leadership commitment are essential for overcoming resistance, mobilizing resources, and driving policy implementation forward. Strong leadership provides direction, support, and accountability, fostering a conducive environment for effective implementation. Political support from key stakeholders, including government officials, legislators, and influential actors, is crucial for overcoming barriers and sustaining momentum throughout the implementation process.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Stakeholder Engagement and Participation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Meaningful stakeholder engagement and participation are essential for ensuring that policies reflect the needs, preferences, and interests of diverse stakeholders. Inclusive decision-making processes that involve consultation, collaboration, and dialogue with affected communities, civil society organizations, and private sector actors foster ownership, legitimacy, and public support for policy initiatives.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Capacity Building and Institutional Strengthening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Building the capacity of government agencies, civil servants, and other stakeholders involved in policy implementation is critical for ensuring competence, professionalism, and effectiveness in executing policy initiatives. Capacity building initiatives, including training programs, technical assistance, and knowledge sharing platforms, enhance the skills, knowledge, and resources needed to implement policies successfully.</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Effective Coordination and Collaboration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Effective coordination and collaboration among government agencies, stakeholders, and partners are essential for aligning efforts, minimizing duplication, and maximizing synergies in policy implementation. Coordinated approaches, such as interagency task forces, working groups, and cross-sectoral partnerships, facilitate information sharing, resource mobilization, and joint problem-solving, enhancing the efficiency and effectiveness of implementation efforts.</a:t>
            </a:r>
          </a:p>
        </p:txBody>
      </p:sp>
    </p:spTree>
    <p:extLst>
      <p:ext uri="{BB962C8B-B14F-4D97-AF65-F5344CB8AC3E}">
        <p14:creationId xmlns:p14="http://schemas.microsoft.com/office/powerpoint/2010/main" val="12035970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F6174-8DDF-DBEE-E04F-F23D3477503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03038A1-02B3-5FC8-DC10-98BA4587F9FE}"/>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6.Adaptive Management and Flexibility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must be adaptable and flexible to respond to changing circumstances, emerging challenges, and evolving needs over time. Adaptive management approaches that allow for iterative learning, experimentation, and adjustment enable policymakers to course-correct, refine strategies, and address implementation gaps as they arise.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7.Resource Mobilization and Allocation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Adequate and timely resource mobilization and allocation are essential for supporting policy implementation activities, including staffing, infrastructure, technology, and financial resources. Governments must ensure that sufficient resources are available to support implementation efforts and address priority areas identified in policy plans.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8.Transparency and Accountability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Transparency and accountability mechanisms are crucial for ensuring integrity, legitimacy, and public trust in the policy process. Transparent decision-making processes, access to information, and mechanisms for citizen participation enable scrutiny, feedback, and oversight, holding policymakers and implementers accountable for their actions and decisions.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9.Monitoring, Evaluation, and Learning</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Robust monitoring, evaluation, and learning mechanisms are essential for assessing progress, identifying implementation challenges, and capturing lessons learned throughout the policy cycle. Monitoring and evaluation processes provide feedback, generate evidence, and inform evidence-based decision-making, enabling policymakers to adjust strategies, allocate resources effectively, and improve implementation outcomes over time.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10.Cultural and Contextual Sensitivity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Policies must be sensitive to the cultural, social, and contextual realities of the communities and populations they seek to serve. Understanding local norms, values, and practices, and engaging with diverse stakeholders in culturally appropriate ways, enhances the relevance, acceptability, and effectiveness of policy interventions.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By fostering these conducive conditions for successful implementation, policymakers can enhance the likelihood of achieving policy objectives, delivering positive outcomes, and making meaningful impacts on society.</a:t>
            </a:r>
          </a:p>
          <a:p>
            <a:endParaRPr lang="en-IN" dirty="0"/>
          </a:p>
        </p:txBody>
      </p:sp>
    </p:spTree>
    <p:extLst>
      <p:ext uri="{BB962C8B-B14F-4D97-AF65-F5344CB8AC3E}">
        <p14:creationId xmlns:p14="http://schemas.microsoft.com/office/powerpoint/2010/main" val="91180440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AA8A9-45AA-207C-E8BF-8C25AAE45FD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1C0FA55-1F23-8749-A39F-EB8A2D139E2A}"/>
              </a:ext>
            </a:extLst>
          </p:cNvPr>
          <p:cNvSpPr>
            <a:spLocks noGrp="1"/>
          </p:cNvSpPr>
          <p:nvPr>
            <p:ph idx="1"/>
          </p:nvPr>
        </p:nvSpPr>
        <p:spPr/>
        <p:txBody>
          <a:bodyPr>
            <a:normAutofit lnSpcReduction="1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conclusion, policy implementation is a critical phase in the policy process where objectives are translated into action. Effective implementation requires a combination of strategies such as capacity building, stakeholder engagement, monitoring and evaluation, and regulatory impact assessment. By employing these techniques, policymakers can enhance the likelihood of successful policy outcomes and address complex societal challenges. However, challenges such as resource constraints, bureaucratic inertia, and stakeholder resistance may hinder implementation efforts. Therefore, continuous learning, adaptation, and collaboration are essential to overcome obstacles and ensure that policies achieve their intended goals and make meaningful impacts on society.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65628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2C27C-8387-A7E4-3230-77DB7D939EC0}"/>
              </a:ext>
            </a:extLst>
          </p:cNvPr>
          <p:cNvSpPr>
            <a:spLocks noGrp="1"/>
          </p:cNvSpPr>
          <p:nvPr>
            <p:ph type="ctrTitle"/>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IV</a:t>
            </a:r>
          </a:p>
        </p:txBody>
      </p:sp>
    </p:spTree>
    <p:extLst>
      <p:ext uri="{BB962C8B-B14F-4D97-AF65-F5344CB8AC3E}">
        <p14:creationId xmlns:p14="http://schemas.microsoft.com/office/powerpoint/2010/main" val="2377836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44249</Words>
  <Application>Microsoft Office PowerPoint</Application>
  <PresentationFormat>Widescreen</PresentationFormat>
  <Paragraphs>766</Paragraphs>
  <Slides>182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182</vt:i4>
      </vt:variant>
    </vt:vector>
  </HeadingPairs>
  <TitlesOfParts>
    <vt:vector size="188" baseType="lpstr">
      <vt:lpstr>Arial</vt:lpstr>
      <vt:lpstr>Calibri</vt:lpstr>
      <vt:lpstr>Calibri Light</vt:lpstr>
      <vt:lpstr>Söhne</vt:lpstr>
      <vt:lpstr>Times New Roman</vt:lpstr>
      <vt:lpstr>Office Theme</vt:lpstr>
      <vt:lpstr> Public Policy Process in India</vt:lpstr>
      <vt:lpstr>UNIT : I</vt:lpstr>
      <vt:lpstr>PowerPoint Presentation</vt:lpstr>
      <vt:lpstr>Meaning:</vt:lpstr>
      <vt:lpstr>History of Public Policy:</vt:lpstr>
      <vt:lpstr>PowerPoint Presentation</vt:lpstr>
      <vt:lpstr>PowerPoint Presentation</vt:lpstr>
      <vt:lpstr>Models and Approaches of Public Policy: Elite Theory:</vt:lpstr>
      <vt:lpstr>PowerPoint Presentation</vt:lpstr>
      <vt:lpstr>Group Theory:</vt:lpstr>
      <vt:lpstr>PowerPoint Presentation</vt:lpstr>
      <vt:lpstr>System Theory/Black Box Model:</vt:lpstr>
      <vt:lpstr>PowerPoint Presentation</vt:lpstr>
      <vt:lpstr>Institutional Approach:</vt:lpstr>
      <vt:lpstr>PowerPoint Presentation</vt:lpstr>
      <vt:lpstr>Incremental Theory/Incremental model:</vt:lpstr>
      <vt:lpstr>PowerPoint Presentation</vt:lpstr>
      <vt:lpstr>Normative Theory/Normative approach:</vt:lpstr>
      <vt:lpstr>PowerPoint Presentation</vt:lpstr>
      <vt:lpstr>PowerPoint Presentation</vt:lpstr>
      <vt:lpstr>Mixed Approach:</vt:lpstr>
      <vt:lpstr>PowerPoint Presentation</vt:lpstr>
      <vt:lpstr>Nature of  Public Policy</vt:lpstr>
      <vt:lpstr>PowerPoint Presentation</vt:lpstr>
      <vt:lpstr>PowerPoint Presentation</vt:lpstr>
      <vt:lpstr>PowerPoint Presentation</vt:lpstr>
      <vt:lpstr>Scope of Public Policy</vt:lpstr>
      <vt:lpstr>PowerPoint Presentation</vt:lpstr>
      <vt:lpstr>PowerPoint Presentation</vt:lpstr>
      <vt:lpstr>Significance of Public Policy:</vt:lpstr>
      <vt:lpstr>PowerPoint Presentation</vt:lpstr>
      <vt:lpstr>PowerPoint Presentation</vt:lpstr>
      <vt:lpstr>Policy Science:</vt:lpstr>
      <vt:lpstr>Meaning of Policy Science:</vt:lpstr>
      <vt:lpstr>PowerPoint Presentation</vt:lpstr>
      <vt:lpstr>Evolution of Policy Science:</vt:lpstr>
      <vt:lpstr>PowerPoint Presentation</vt:lpstr>
      <vt:lpstr>Nature of Policy Science:</vt:lpstr>
      <vt:lpstr>PowerPoint Presentation</vt:lpstr>
      <vt:lpstr>PowerPoint Presentation</vt:lpstr>
      <vt:lpstr>Scope of Policy Science:</vt:lpstr>
      <vt:lpstr>PowerPoint Presentation</vt:lpstr>
      <vt:lpstr>PowerPoint Presentation</vt:lpstr>
      <vt:lpstr>Significance of Policy Science:</vt:lpstr>
      <vt:lpstr>PowerPoint Presentation</vt:lpstr>
      <vt:lpstr>PowerPoint Presentation</vt:lpstr>
      <vt:lpstr>PowerPoint Presentation</vt:lpstr>
      <vt:lpstr>PowerPoint Presentation</vt:lpstr>
      <vt:lpstr>Unit - II</vt:lpstr>
      <vt:lpstr>Public Policy Process:</vt:lpstr>
      <vt:lpstr>PowerPoint Presentation</vt:lpstr>
      <vt:lpstr>Elements: Agenda Setting:</vt:lpstr>
      <vt:lpstr>PowerPoint Presentation</vt:lpstr>
      <vt:lpstr>Policy Formulation:</vt:lpstr>
      <vt:lpstr>PowerPoint Presentation</vt:lpstr>
      <vt:lpstr>Policy Implementation:</vt:lpstr>
      <vt:lpstr>PowerPoint Presentation</vt:lpstr>
      <vt:lpstr>Policy Monitoring:</vt:lpstr>
      <vt:lpstr>PowerPoint Presentation</vt:lpstr>
      <vt:lpstr>Policy Evaluation:</vt:lpstr>
      <vt:lpstr>PowerPoint Presentation</vt:lpstr>
      <vt:lpstr>Role of Government:</vt:lpstr>
      <vt:lpstr>PowerPoint Presentation</vt:lpstr>
      <vt:lpstr>NITI Aayog:</vt:lpstr>
      <vt:lpstr>PowerPoint Presentation</vt:lpstr>
      <vt:lpstr>Bureaucracy:</vt:lpstr>
      <vt:lpstr>PowerPoint Presentation</vt:lpstr>
      <vt:lpstr>Political Parties:</vt:lpstr>
      <vt:lpstr>PowerPoint Presentation</vt:lpstr>
      <vt:lpstr>Corporate Sector:</vt:lpstr>
      <vt:lpstr>PowerPoint Presentation</vt:lpstr>
      <vt:lpstr>Interest Group:</vt:lpstr>
      <vt:lpstr>PowerPoint Presentation</vt:lpstr>
      <vt:lpstr>Role of Citizens:</vt:lpstr>
      <vt:lpstr>PowerPoint Presentation</vt:lpstr>
      <vt:lpstr>Role of NGOs:</vt:lpstr>
      <vt:lpstr>PowerPoint Presentation</vt:lpstr>
      <vt:lpstr>Role of Civil Society:</vt:lpstr>
      <vt:lpstr>PowerPoint Presentation</vt:lpstr>
      <vt:lpstr>Role of International Organisations:</vt:lpstr>
      <vt:lpstr>PowerPoint Presentation</vt:lpstr>
      <vt:lpstr>Public Policies with reference to housing:</vt:lpstr>
      <vt:lpstr>Global Perspective:</vt:lpstr>
      <vt:lpstr>PowerPoint Presentation</vt:lpstr>
      <vt:lpstr>Indian Perspective</vt:lpstr>
      <vt:lpstr>PowerPoint Presentation</vt:lpstr>
      <vt:lpstr>PowerPoint Presentation</vt:lpstr>
      <vt:lpstr>Unit - III</vt:lpstr>
      <vt:lpstr>Implementation of Public Policy:</vt:lpstr>
      <vt:lpstr>Types:</vt:lpstr>
      <vt:lpstr>PowerPoint Presentation</vt:lpstr>
      <vt:lpstr>Techniques:</vt:lpstr>
      <vt:lpstr>PowerPoint Presentation</vt:lpstr>
      <vt:lpstr>Problems for successful implementation:</vt:lpstr>
      <vt:lpstr>PowerPoint Presentation</vt:lpstr>
      <vt:lpstr>Conditions for successful implementation</vt:lpstr>
      <vt:lpstr>PowerPoint Presentation</vt:lpstr>
      <vt:lpstr>PowerPoint Presentation</vt:lpstr>
      <vt:lpstr>UNIT IV</vt:lpstr>
      <vt:lpstr>PowerPoint Presentation</vt:lpstr>
      <vt:lpstr>Techniques of Policy monitoring:</vt:lpstr>
      <vt:lpstr>PowerPoint Presentation</vt:lpstr>
      <vt:lpstr>Constraints in Policy Monitoring:</vt:lpstr>
      <vt:lpstr>PowerPoint Presentation</vt:lpstr>
      <vt:lpstr>PowerPoint Presentation</vt:lpstr>
      <vt:lpstr>Policy evaluation:</vt:lpstr>
      <vt:lpstr>Problems in policy evaluation:</vt:lpstr>
      <vt:lpstr>PowerPoint Presentation</vt:lpstr>
      <vt:lpstr>Remedies in Public Policy Evaluation:</vt:lpstr>
      <vt:lpstr>PowerPoint Presentation</vt:lpstr>
      <vt:lpstr>PowerPoint Presentation</vt:lpstr>
      <vt:lpstr>Public Policies with reference to health:</vt:lpstr>
      <vt:lpstr>PowerPoint Presentation</vt:lpstr>
      <vt:lpstr>Global Perspective:</vt:lpstr>
      <vt:lpstr>PowerPoint Presentation</vt:lpstr>
      <vt:lpstr>PowerPoint Presentation</vt:lpstr>
      <vt:lpstr>Indian Perspective</vt:lpstr>
      <vt:lpstr>PowerPoint Presentation</vt:lpstr>
      <vt:lpstr>PowerPoint Presentation</vt:lpstr>
      <vt:lpstr>Public Policies with reference to education:</vt:lpstr>
      <vt:lpstr>PowerPoint Presentation</vt:lpstr>
      <vt:lpstr>Global Perspective:</vt:lpstr>
      <vt:lpstr>PowerPoint Presentation</vt:lpstr>
      <vt:lpstr>Indian Perspective</vt:lpstr>
      <vt:lpstr>PowerPoint Presentation</vt:lpstr>
      <vt:lpstr>Public Policies with reference to food security:</vt:lpstr>
      <vt:lpstr>Global perspective:</vt:lpstr>
      <vt:lpstr>PowerPoint Presentation</vt:lpstr>
      <vt:lpstr>Indian perspective:</vt:lpstr>
      <vt:lpstr>PowerPoint Presentation</vt:lpstr>
      <vt:lpstr>MNREGA:</vt:lpstr>
      <vt:lpstr>Origin/History/Evolution/Development:</vt:lpstr>
      <vt:lpstr>PowerPoint Presentation</vt:lpstr>
      <vt:lpstr>Objectives:</vt:lpstr>
      <vt:lpstr>PowerPoint Presentation</vt:lpstr>
      <vt:lpstr>Elements:</vt:lpstr>
      <vt:lpstr>PowerPoint Presentation</vt:lpstr>
      <vt:lpstr>PowerPoint Presentation</vt:lpstr>
      <vt:lpstr>NHRM:</vt:lpstr>
      <vt:lpstr>Origin/History/Evolution/Development:</vt:lpstr>
      <vt:lpstr>PowerPoint Presentation</vt:lpstr>
      <vt:lpstr>Objectives:</vt:lpstr>
      <vt:lpstr>PowerPoint Presentation</vt:lpstr>
      <vt:lpstr>Elements:</vt:lpstr>
      <vt:lpstr>PowerPoint Presentation</vt:lpstr>
      <vt:lpstr>PowerPoint Presentation</vt:lpstr>
      <vt:lpstr>RTE:</vt:lpstr>
      <vt:lpstr>Origin/History/Evolution/Development:</vt:lpstr>
      <vt:lpstr>PowerPoint Presentation</vt:lpstr>
      <vt:lpstr>Objectives:</vt:lpstr>
      <vt:lpstr>Elements:</vt:lpstr>
      <vt:lpstr>PowerPoint Presentation</vt:lpstr>
      <vt:lpstr>PowerPoint Presentation</vt:lpstr>
      <vt:lpstr>NEP:</vt:lpstr>
      <vt:lpstr>Origin/History/Evolution/Development:</vt:lpstr>
      <vt:lpstr>PowerPoint Presentation</vt:lpstr>
      <vt:lpstr>Objectives:</vt:lpstr>
      <vt:lpstr>PowerPoint Presentation</vt:lpstr>
      <vt:lpstr>Elements:</vt:lpstr>
      <vt:lpstr>PowerPoint Presentation</vt:lpstr>
      <vt:lpstr>PowerPoint Presentation</vt:lpstr>
      <vt:lpstr>NHP:</vt:lpstr>
      <vt:lpstr>Origin/History/Evolution/Development:</vt:lpstr>
      <vt:lpstr>PowerPoint Presentation</vt:lpstr>
      <vt:lpstr>Origin/History/Evolution/Development in India:</vt:lpstr>
      <vt:lpstr>PowerPoint Presentation</vt:lpstr>
      <vt:lpstr>Objectives:</vt:lpstr>
      <vt:lpstr>Elements:</vt:lpstr>
      <vt:lpstr>PowerPoint Presentation</vt:lpstr>
      <vt:lpstr>PowerPoint Presentation</vt:lpstr>
      <vt:lpstr>Policy Monitoring and Evaluation:</vt:lpstr>
      <vt:lpstr>Techniques of Policy monitoring:</vt:lpstr>
      <vt:lpstr>PowerPoint Presentation</vt:lpstr>
      <vt:lpstr>Constraints in Policy Monitoring:</vt:lpstr>
      <vt:lpstr>PowerPoint Presentation</vt:lpstr>
      <vt:lpstr>PowerPoint Presentation</vt:lpstr>
      <vt:lpstr>Policy evaluation:</vt:lpstr>
      <vt:lpstr>Problems in policy evaluation:</vt:lpstr>
      <vt:lpstr>PowerPoint Presentation</vt:lpstr>
      <vt:lpstr>Remedies in Public Policy Evaluation: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Policy</dc:title>
  <dc:creator>Subhalaxmi Singh</dc:creator>
  <cp:lastModifiedBy>Subhalaxmi Singh</cp:lastModifiedBy>
  <cp:revision>7</cp:revision>
  <dcterms:created xsi:type="dcterms:W3CDTF">2024-03-17T04:13:31Z</dcterms:created>
  <dcterms:modified xsi:type="dcterms:W3CDTF">2024-08-21T07:09:32Z</dcterms:modified>
</cp:coreProperties>
</file>